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  <p:sldMasterId id="2147483686" r:id="rId3"/>
  </p:sldMasterIdLst>
  <p:notesMasterIdLst>
    <p:notesMasterId r:id="rId29"/>
  </p:notesMasterIdLst>
  <p:sldIdLst>
    <p:sldId id="464" r:id="rId4"/>
    <p:sldId id="487" r:id="rId5"/>
    <p:sldId id="466" r:id="rId6"/>
    <p:sldId id="486" r:id="rId7"/>
    <p:sldId id="501" r:id="rId8"/>
    <p:sldId id="455" r:id="rId9"/>
    <p:sldId id="502" r:id="rId10"/>
    <p:sldId id="495" r:id="rId11"/>
    <p:sldId id="494" r:id="rId12"/>
    <p:sldId id="503" r:id="rId13"/>
    <p:sldId id="504" r:id="rId14"/>
    <p:sldId id="505" r:id="rId15"/>
    <p:sldId id="506" r:id="rId16"/>
    <p:sldId id="507" r:id="rId17"/>
    <p:sldId id="511" r:id="rId18"/>
    <p:sldId id="508" r:id="rId19"/>
    <p:sldId id="509" r:id="rId20"/>
    <p:sldId id="510" r:id="rId21"/>
    <p:sldId id="512" r:id="rId22"/>
    <p:sldId id="513" r:id="rId23"/>
    <p:sldId id="514" r:id="rId24"/>
    <p:sldId id="515" r:id="rId25"/>
    <p:sldId id="516" r:id="rId26"/>
    <p:sldId id="517" r:id="rId27"/>
    <p:sldId id="518" r:id="rId28"/>
  </p:sldIdLst>
  <p:sldSz cx="12192000" cy="6858000"/>
  <p:notesSz cx="6858000" cy="9144000"/>
  <p:embeddedFontLst>
    <p:embeddedFont>
      <p:font typeface="Century Gothic" panose="020B050202020202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A2F"/>
    <a:srgbClr val="1E1E1E"/>
    <a:srgbClr val="0073B4"/>
    <a:srgbClr val="25AFF3"/>
    <a:srgbClr val="FFFFFF"/>
    <a:srgbClr val="FDFDFB"/>
    <a:srgbClr val="FCFAF7"/>
    <a:srgbClr val="BDC3C7"/>
    <a:srgbClr val="0070C0"/>
    <a:srgbClr val="1D4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7B59A6-6935-4C4C-9E2C-5E8EA79131C7}" v="725" dt="2024-06-07T09:39:15.8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38" autoAdjust="0"/>
    <p:restoredTop sz="96223" autoAdjust="0"/>
  </p:normalViewPr>
  <p:slideViewPr>
    <p:cSldViewPr snapToGrid="0" showGuides="1">
      <p:cViewPr varScale="1">
        <p:scale>
          <a:sx n="70" d="100"/>
          <a:sy n="70" d="100"/>
        </p:scale>
        <p:origin x="878" y="2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82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7E317-121C-4170-8F3F-C12FECEAA845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68093-0156-40D3-844F-8D2A99469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95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68093-0156-40D3-844F-8D2A994697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50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21336"/>
      </p:ext>
    </p:extLst>
  </p:cSld>
  <p:clrMapOvr>
    <a:masterClrMapping/>
  </p:clrMapOvr>
  <p:transition spd="med">
    <p:pull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97648"/>
      </p:ext>
    </p:extLst>
  </p:cSld>
  <p:clrMapOvr>
    <a:masterClrMapping/>
  </p:clrMapOvr>
  <p:transition spd="med">
    <p:pull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07486"/>
      </p:ext>
    </p:extLst>
  </p:cSld>
  <p:clrMapOvr>
    <a:masterClrMapping/>
  </p:clrMapOvr>
  <p:transition spd="med">
    <p:pull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370843"/>
      </p:ext>
    </p:extLst>
  </p:cSld>
  <p:clrMapOvr>
    <a:masterClrMapping/>
  </p:clrMapOvr>
  <p:transition spd="med">
    <p:pull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724297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445051"/>
      </p:ext>
    </p:extLst>
  </p:cSld>
  <p:clrMapOvr>
    <a:masterClrMapping/>
  </p:clrMapOvr>
  <p:transition spd="med">
    <p:pull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990561"/>
      </p:ext>
    </p:extLst>
  </p:cSld>
  <p:clrMapOvr>
    <a:masterClrMapping/>
  </p:clrMapOvr>
  <p:transition spd="med">
    <p:pull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126949"/>
      </p:ext>
    </p:extLst>
  </p:cSld>
  <p:clrMapOvr>
    <a:masterClrMapping/>
  </p:clrMapOvr>
  <p:transition spd="med">
    <p:pull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566383"/>
      </p:ext>
    </p:extLst>
  </p:cSld>
  <p:clrMapOvr>
    <a:masterClrMapping/>
  </p:clrMapOvr>
  <p:transition spd="med">
    <p:pull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7175"/>
      </p:ext>
    </p:extLst>
  </p:cSld>
  <p:clrMapOvr>
    <a:masterClrMapping/>
  </p:clrMapOvr>
  <p:transition spd="med">
    <p:pull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14329"/>
      </p:ext>
    </p:extLst>
  </p:cSld>
  <p:clrMapOvr>
    <a:masterClrMapping/>
  </p:clrMapOvr>
  <p:transition spd="med">
    <p:pull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287717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397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sv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26DEE28-C356-E51F-87E9-EAF0368B3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hape 0">
            <a:extLst>
              <a:ext uri="{FF2B5EF4-FFF2-40B4-BE49-F238E27FC236}">
                <a16:creationId xmlns:a16="http://schemas.microsoft.com/office/drawing/2014/main" id="{AA83C64A-700F-E53A-836E-5CE75315D95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solidFill>
              <a:srgbClr val="000000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2090D59-314B-7A63-5380-341E5B3524BC}"/>
              </a:ext>
            </a:extLst>
          </p:cNvPr>
          <p:cNvSpPr/>
          <p:nvPr/>
        </p:nvSpPr>
        <p:spPr>
          <a:xfrm>
            <a:off x="914400" y="3745523"/>
            <a:ext cx="9653954" cy="218049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FFFFFF"/>
                </a:solidFill>
              </a:rPr>
              <a:t>GitHub Copilot Masterclass
</a:t>
            </a:r>
            <a:r>
              <a:rPr lang="en-US" sz="2800" i="1" dirty="0">
                <a:solidFill>
                  <a:srgbClr val="DDDDDD"/>
                </a:solidFill>
              </a:rPr>
              <a:t>Harness AI to Code Better</a:t>
            </a:r>
            <a:endParaRPr lang="en-US" sz="4800" dirty="0"/>
          </a:p>
        </p:txBody>
      </p:sp>
      <p:pic>
        <p:nvPicPr>
          <p:cNvPr id="11" name="Picture 10" descr="A blue robot with goggles&#10;&#10;AI-generated content may be incorrect.">
            <a:extLst>
              <a:ext uri="{FF2B5EF4-FFF2-40B4-BE49-F238E27FC236}">
                <a16:creationId xmlns:a16="http://schemas.microsoft.com/office/drawing/2014/main" id="{1CE65862-75DF-08AB-474A-8DA37E5ED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489" y="637735"/>
            <a:ext cx="65817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67340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FD9F6-2492-8573-7CFF-884642B19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5ACFD9-7B1C-C70B-A3F3-67E556820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Prompts &amp; Hints: Ask Better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314B9-B472-9B44-AD8F-59F0384780A8}"/>
              </a:ext>
            </a:extLst>
          </p:cNvPr>
          <p:cNvSpPr txBox="1"/>
          <p:nvPr/>
        </p:nvSpPr>
        <p:spPr>
          <a:xfrm>
            <a:off x="832757" y="1812783"/>
            <a:ext cx="40549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333333"/>
                </a:solidFill>
              </a:rPr>
              <a:t>Write descriptive comments above your code to guide Copilot toward the desired result.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B7F738-C2A0-4D32-3FF0-26ADBEC039D0}"/>
              </a:ext>
            </a:extLst>
          </p:cNvPr>
          <p:cNvSpPr txBox="1"/>
          <p:nvPr/>
        </p:nvSpPr>
        <p:spPr>
          <a:xfrm>
            <a:off x="832757" y="2861104"/>
            <a:ext cx="47733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</a:rPr>
              <a:t>Include constraints, inputs and expected outputs for clarity in your hints.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EA1411-3279-15A1-1071-D0FD062E9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43" y="1747912"/>
            <a:ext cx="6018976" cy="1571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921E5A-84DC-6E62-84F8-7E599F05DFBA}"/>
              </a:ext>
            </a:extLst>
          </p:cNvPr>
          <p:cNvSpPr txBox="1"/>
          <p:nvPr/>
        </p:nvSpPr>
        <p:spPr>
          <a:xfrm>
            <a:off x="832757" y="3457840"/>
            <a:ext cx="78975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</a:rPr>
              <a:t>Provide small examples (input → output pairs) to help Copilot infer patterns.</a:t>
            </a:r>
            <a:r>
              <a:rPr lang="en-US" sz="2000" dirty="0">
                <a:solidFill>
                  <a:srgbClr val="000000"/>
                </a:solidFill>
              </a:rPr>
              <a:t>
</a:t>
            </a:r>
            <a:r>
              <a:rPr lang="en-US" sz="2000" dirty="0">
                <a:solidFill>
                  <a:srgbClr val="333333"/>
                </a:solidFill>
              </a:rPr>
              <a:t>Iteratively refine prompts when suggestions don’t meet your needs.</a:t>
            </a:r>
            <a:r>
              <a:rPr lang="en-US" sz="2000" dirty="0">
                <a:solidFill>
                  <a:srgbClr val="000000"/>
                </a:solidFill>
              </a:rPr>
              <a:t>
</a:t>
            </a:r>
            <a:r>
              <a:rPr lang="en-US" sz="2000" dirty="0">
                <a:solidFill>
                  <a:srgbClr val="333333"/>
                </a:solidFill>
              </a:rPr>
              <a:t>Use present tense and active voice for increased comprehension.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2212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E2CBE-2684-C4FB-11D2-193F07346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817A44-3A80-826B-D006-5B587FC4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Loops, Functions &amp; Classes Generation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AF31B-5003-4887-A419-8B2C1A2916B2}"/>
              </a:ext>
            </a:extLst>
          </p:cNvPr>
          <p:cNvSpPr txBox="1"/>
          <p:nvPr/>
        </p:nvSpPr>
        <p:spPr>
          <a:xfrm>
            <a:off x="832756" y="1812783"/>
            <a:ext cx="546401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</a:rPr>
              <a:t>Copilot can generate loops, helper functions and complete classes from descriptive comments.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
</a:t>
            </a:r>
            <a:r>
              <a:rPr lang="en-US" sz="2000" dirty="0">
                <a:solidFill>
                  <a:schemeClr val="accent1"/>
                </a:solidFill>
              </a:rPr>
              <a:t>Example: write a comment "/* Bubble sort implementation */" to get a full function.</a:t>
            </a:r>
            <a:r>
              <a:rPr lang="en-US" sz="2000" dirty="0">
                <a:solidFill>
                  <a:srgbClr val="000000"/>
                </a:solidFill>
              </a:rPr>
              <a:t>
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7AF69-DA30-5DF6-5205-518F82C73AFF}"/>
              </a:ext>
            </a:extLst>
          </p:cNvPr>
          <p:cNvSpPr txBox="1"/>
          <p:nvPr/>
        </p:nvSpPr>
        <p:spPr>
          <a:xfrm>
            <a:off x="6610559" y="1710009"/>
            <a:ext cx="50624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33333"/>
                </a:solidFill>
              </a:rPr>
              <a:t>Review generated code for edge cases and validate inputs and outputs.</a:t>
            </a:r>
            <a:r>
              <a:rPr lang="en-US" sz="1800" dirty="0">
                <a:solidFill>
                  <a:srgbClr val="000000"/>
                </a:solidFill>
              </a:rPr>
              <a:t>
</a:t>
            </a:r>
            <a:r>
              <a:rPr lang="en-US" sz="1800" dirty="0">
                <a:solidFill>
                  <a:srgbClr val="333333"/>
                </a:solidFill>
              </a:rPr>
              <a:t>Refactor repetitive constructs and rename variables for readability.</a:t>
            </a:r>
            <a:r>
              <a:rPr lang="en-US" sz="1800" dirty="0">
                <a:solidFill>
                  <a:srgbClr val="000000"/>
                </a:solidFill>
              </a:rPr>
              <a:t>
</a:t>
            </a:r>
            <a:r>
              <a:rPr lang="en-US" sz="1800" dirty="0">
                <a:solidFill>
                  <a:srgbClr val="333333"/>
                </a:solidFill>
              </a:rPr>
              <a:t>Add docstrings or type hints to influence the function signature.</a:t>
            </a:r>
            <a:endParaRPr lang="en-IN" dirty="0"/>
          </a:p>
        </p:txBody>
      </p:sp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3DB5F1C-5204-F5BA-DF87-94086C97B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97" y="3751775"/>
            <a:ext cx="4360589" cy="238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1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A60D5-48C6-E441-93E7-EF66882AA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BCD8C3-089F-2AAF-0D16-6D4020AD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Multi‑Language Support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7A2A29-D658-5ECE-0EE0-8B8F85AD9C5D}"/>
              </a:ext>
            </a:extLst>
          </p:cNvPr>
          <p:cNvSpPr txBox="1"/>
          <p:nvPr/>
        </p:nvSpPr>
        <p:spPr>
          <a:xfrm>
            <a:off x="1289668" y="1605953"/>
            <a:ext cx="9617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</a:rPr>
              <a:t>Copilot supports many languages: Python, JavaScript/TypeScript, C++, Go, Rust and more.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815A9B-9075-B969-3CB9-282790AA0A50}"/>
              </a:ext>
            </a:extLst>
          </p:cNvPr>
          <p:cNvSpPr txBox="1"/>
          <p:nvPr/>
        </p:nvSpPr>
        <p:spPr>
          <a:xfrm>
            <a:off x="1200006" y="3827012"/>
            <a:ext cx="9791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</a:rPr>
              <a:t>Switch languages simply by changing the file extension; suggestions adapt automatically.</a:t>
            </a:r>
            <a:endParaRPr lang="en-US" sz="1800" dirty="0"/>
          </a:p>
        </p:txBody>
      </p:sp>
      <p:pic>
        <p:nvPicPr>
          <p:cNvPr id="1028" name="Picture 4" descr="Python Logo, symbol, meaning, history, PNG, brand">
            <a:extLst>
              <a:ext uri="{FF2B5EF4-FFF2-40B4-BE49-F238E27FC236}">
                <a16:creationId xmlns:a16="http://schemas.microsoft.com/office/drawing/2014/main" id="{BA54B1E7-B442-CA2D-4322-D9383A201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517" y="2342288"/>
            <a:ext cx="1947333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vascript logo png, javascript icon transparent png 27127463 PNG">
            <a:extLst>
              <a:ext uri="{FF2B5EF4-FFF2-40B4-BE49-F238E27FC236}">
                <a16:creationId xmlns:a16="http://schemas.microsoft.com/office/drawing/2014/main" id="{F00A9FC8-EC0C-059D-EF9A-896BCBC9B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777" y="2199755"/>
            <a:ext cx="1404257" cy="140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8" descr="Download C++ Logo in SVG Vector or PNG File Format - Logo.wine">
            <a:extLst>
              <a:ext uri="{FF2B5EF4-FFF2-40B4-BE49-F238E27FC236}">
                <a16:creationId xmlns:a16="http://schemas.microsoft.com/office/drawing/2014/main" id="{3D33A2E5-5F92-8FD8-980C-4F2B7E5A8D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2079171"/>
            <a:ext cx="15022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9563E205-F761-2737-EC6E-D7686B0B8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815" y="2327240"/>
            <a:ext cx="999898" cy="112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ust Logo, symbol, meaning, history, PNG, brand">
            <a:extLst>
              <a:ext uri="{FF2B5EF4-FFF2-40B4-BE49-F238E27FC236}">
                <a16:creationId xmlns:a16="http://schemas.microsoft.com/office/drawing/2014/main" id="{C38A558D-1791-5600-7968-B2AE88241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28" y="2360318"/>
            <a:ext cx="1883229" cy="105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2BBB81-31C2-DBF9-BDBD-C1373CC5A987}"/>
              </a:ext>
            </a:extLst>
          </p:cNvPr>
          <p:cNvSpPr txBox="1"/>
          <p:nvPr/>
        </p:nvSpPr>
        <p:spPr>
          <a:xfrm>
            <a:off x="1200005" y="4203099"/>
            <a:ext cx="101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Example: ask for a list comprehension in Python or a vector manipulation in C++.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25383E-77E1-22CC-1DE6-CD517D2B2D2B}"/>
              </a:ext>
            </a:extLst>
          </p:cNvPr>
          <p:cNvSpPr txBox="1"/>
          <p:nvPr/>
        </p:nvSpPr>
        <p:spPr>
          <a:xfrm>
            <a:off x="1200004" y="4585693"/>
            <a:ext cx="95333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</a:rPr>
              <a:t>Be aware of language‑specific library choices and adjust accordingly.</a:t>
            </a:r>
            <a:r>
              <a:rPr lang="en-US" sz="1800" dirty="0">
                <a:solidFill>
                  <a:srgbClr val="000000"/>
                </a:solidFill>
              </a:rPr>
              <a:t>
</a:t>
            </a:r>
            <a:r>
              <a:rPr lang="en-US" sz="1800" dirty="0">
                <a:solidFill>
                  <a:srgbClr val="333333"/>
                </a:solidFill>
              </a:rPr>
              <a:t>Always run or compile the code to validate correctness before merging.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75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D67B2-5011-4F59-A0E1-D208B9673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34B14B6-BE25-3218-38D7-AFB6377582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 descr="About GitHub Copilot Chat in Visual Studio - Visual Studio (Windows) |  Microsoft Learn">
            <a:extLst>
              <a:ext uri="{FF2B5EF4-FFF2-40B4-BE49-F238E27FC236}">
                <a16:creationId xmlns:a16="http://schemas.microsoft.com/office/drawing/2014/main" id="{B4133A3E-909D-0652-AA2C-173ACA610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05" y="814782"/>
            <a:ext cx="11091775" cy="4791361"/>
          </a:xfrm>
          <a:prstGeom prst="rect">
            <a:avLst/>
          </a:prstGeom>
        </p:spPr>
      </p:pic>
      <p:sp>
        <p:nvSpPr>
          <p:cNvPr id="15" name="Shape 0">
            <a:extLst>
              <a:ext uri="{FF2B5EF4-FFF2-40B4-BE49-F238E27FC236}">
                <a16:creationId xmlns:a16="http://schemas.microsoft.com/office/drawing/2014/main" id="{44605FC2-B8D0-9C62-6F68-6D883C84B51F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solidFill>
              <a:srgbClr val="000000">
                <a:alpha val="50000"/>
              </a:srgbClr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9479E7-6385-9F97-2211-ECE3767A9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080555" cy="25379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IN" sz="4800" b="1" dirty="0">
                <a:solidFill>
                  <a:schemeClr val="bg1"/>
                </a:solidFill>
              </a:rPr>
              <a:t>GitHub Copilot Chat  </a:t>
            </a:r>
            <a:endParaRPr lang="en-IN" sz="88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B65274-EDE1-2C24-614D-5F6DA34B47FB}"/>
              </a:ext>
            </a:extLst>
          </p:cNvPr>
          <p:cNvSpPr txBox="1"/>
          <p:nvPr/>
        </p:nvSpPr>
        <p:spPr>
          <a:xfrm>
            <a:off x="839788" y="3331028"/>
            <a:ext cx="3932237" cy="2537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hi-IN" sz="2800" dirty="0">
                <a:solidFill>
                  <a:schemeClr val="bg1"/>
                </a:solidFill>
              </a:rPr>
              <a:t>आपका </a:t>
            </a:r>
            <a:r>
              <a:rPr lang="en-IN" sz="2800" dirty="0">
                <a:solidFill>
                  <a:schemeClr val="bg1"/>
                </a:solidFill>
              </a:rPr>
              <a:t>AI Programming Assistant</a:t>
            </a:r>
            <a:endParaRPr lang="en-US" sz="2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28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1C2CC-4E43-49DF-8AFE-5F1A768B8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EFA6B4-7F70-89F2-A0A6-9D1CD917C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69" y="60290"/>
            <a:ext cx="10488674" cy="1325563"/>
          </a:xfrm>
        </p:spPr>
        <p:txBody>
          <a:bodyPr/>
          <a:lstStyle/>
          <a:p>
            <a:pPr fontAlgn="base"/>
            <a:r>
              <a:rPr lang="en-IN" b="1" dirty="0" err="1"/>
              <a:t>Github</a:t>
            </a:r>
            <a:r>
              <a:rPr lang="en-IN" b="1" dirty="0"/>
              <a:t> Copilot Chat </a:t>
            </a:r>
            <a:r>
              <a:rPr lang="hi-IN" b="1" dirty="0"/>
              <a:t>क्या है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DAECB2-BBA9-3E1E-C25D-BB2B14E617DC}"/>
              </a:ext>
            </a:extLst>
          </p:cNvPr>
          <p:cNvSpPr/>
          <p:nvPr/>
        </p:nvSpPr>
        <p:spPr>
          <a:xfrm>
            <a:off x="1322327" y="1665514"/>
            <a:ext cx="9911730" cy="7898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EF0750-25FF-9ED0-8543-226F39D7A5F8}"/>
              </a:ext>
            </a:extLst>
          </p:cNvPr>
          <p:cNvSpPr txBox="1"/>
          <p:nvPr/>
        </p:nvSpPr>
        <p:spPr>
          <a:xfrm>
            <a:off x="1289668" y="1747467"/>
            <a:ext cx="97593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Github</a:t>
            </a:r>
            <a:r>
              <a:rPr lang="en-US" sz="2000" dirty="0">
                <a:solidFill>
                  <a:schemeClr val="bg1"/>
                </a:solidFill>
              </a:rPr>
              <a:t> Copilot Chat is an interactive assistant that understands your context and respond accordingly.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26A473-3D91-9D34-21D9-0FE58DE30BB6}"/>
              </a:ext>
            </a:extLst>
          </p:cNvPr>
          <p:cNvSpPr txBox="1"/>
          <p:nvPr/>
        </p:nvSpPr>
        <p:spPr>
          <a:xfrm>
            <a:off x="1278781" y="3429000"/>
            <a:ext cx="690319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</a:rPr>
              <a:t>Chat uses the contents of your open files and selection to provide tailored responses.</a:t>
            </a:r>
            <a:r>
              <a:rPr lang="en-US" sz="1800" dirty="0">
                <a:solidFill>
                  <a:srgbClr val="000000"/>
                </a:solidFill>
              </a:rPr>
              <a:t>
</a:t>
            </a:r>
            <a:r>
              <a:rPr lang="en-US" dirty="0">
                <a:solidFill>
                  <a:srgbClr val="333333"/>
                </a:solidFill>
              </a:rPr>
              <a:t>Chat has 4 Modes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33333"/>
                </a:solidFill>
              </a:rPr>
              <a:t>Agent (</a:t>
            </a:r>
            <a:r>
              <a:rPr lang="en-US" dirty="0">
                <a:solidFill>
                  <a:srgbClr val="333333"/>
                </a:solidFill>
              </a:rPr>
              <a:t>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33333"/>
                </a:solidFill>
              </a:rPr>
              <a:t>Ask (Ask Questions about your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</a:rPr>
              <a:t>Edit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</a:rPr>
              <a:t>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4DECCF-41E5-3E4D-D1BB-063093036700}"/>
              </a:ext>
            </a:extLst>
          </p:cNvPr>
          <p:cNvSpPr txBox="1"/>
          <p:nvPr/>
        </p:nvSpPr>
        <p:spPr>
          <a:xfrm>
            <a:off x="1289668" y="2816967"/>
            <a:ext cx="9911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333333"/>
                </a:solidFill>
              </a:rPr>
              <a:t>Enable Chat by clicking the Copilot icon or running the "Copilot: Chat" command from the Command Palette.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B41C8-1E41-B70C-A3B3-E5365D7628FE}"/>
              </a:ext>
            </a:extLst>
          </p:cNvPr>
          <p:cNvSpPr txBox="1"/>
          <p:nvPr/>
        </p:nvSpPr>
        <p:spPr>
          <a:xfrm>
            <a:off x="1289668" y="5426027"/>
            <a:ext cx="6106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Example: ask "Explain this function" to get a step‑by‑step description of its logic.</a:t>
            </a:r>
            <a:endParaRPr lang="en-IN" dirty="0"/>
          </a:p>
        </p:txBody>
      </p:sp>
      <p:pic>
        <p:nvPicPr>
          <p:cNvPr id="2" name="Recording 2025-11-20 143902">
            <a:hlinkClick r:id="" action="ppaction://media"/>
            <a:extLst>
              <a:ext uri="{FF2B5EF4-FFF2-40B4-BE49-F238E27FC236}">
                <a16:creationId xmlns:a16="http://schemas.microsoft.com/office/drawing/2014/main" id="{BF762E62-7B7D-D23B-8693-0661C4182E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28997" y="3323876"/>
            <a:ext cx="2941638" cy="262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2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44BEC-33A1-2698-4CD1-572D4B7A7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3C5EFD-084A-61EB-02A2-9CE94CF8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69" y="60290"/>
            <a:ext cx="10488674" cy="1325563"/>
          </a:xfrm>
        </p:spPr>
        <p:txBody>
          <a:bodyPr/>
          <a:lstStyle/>
          <a:p>
            <a:pPr fontAlgn="base"/>
            <a:r>
              <a:rPr lang="en-IN" dirty="0"/>
              <a:t>Agent </a:t>
            </a:r>
            <a:r>
              <a:rPr lang="hi-IN" dirty="0"/>
              <a:t>क्या है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DB052A-1191-9D4F-A6DD-2C7F191C5D91}"/>
              </a:ext>
            </a:extLst>
          </p:cNvPr>
          <p:cNvSpPr/>
          <p:nvPr/>
        </p:nvSpPr>
        <p:spPr>
          <a:xfrm>
            <a:off x="1322327" y="1665514"/>
            <a:ext cx="9911730" cy="7898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49711-2825-7785-FC6F-A541D77A1669}"/>
              </a:ext>
            </a:extLst>
          </p:cNvPr>
          <p:cNvSpPr txBox="1"/>
          <p:nvPr/>
        </p:nvSpPr>
        <p:spPr>
          <a:xfrm>
            <a:off x="1322327" y="1714809"/>
            <a:ext cx="99117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An </a:t>
            </a:r>
            <a:r>
              <a:rPr lang="en-US" sz="2000" b="1" dirty="0">
                <a:solidFill>
                  <a:schemeClr val="bg1"/>
                </a:solidFill>
              </a:rPr>
              <a:t>Agent</a:t>
            </a:r>
            <a:r>
              <a:rPr lang="en-US" sz="2000" dirty="0">
                <a:solidFill>
                  <a:schemeClr val="bg1"/>
                </a:solidFill>
              </a:rPr>
              <a:t> is an </a:t>
            </a:r>
            <a:r>
              <a:rPr lang="en-US" sz="2000" b="1" dirty="0">
                <a:solidFill>
                  <a:schemeClr val="bg1"/>
                </a:solidFill>
              </a:rPr>
              <a:t>AI system that can understand your goals, analyze the situation, decide what steps to take, and complete tasks on your behalf</a:t>
            </a:r>
            <a:r>
              <a:rPr lang="en-US" sz="2000" dirty="0">
                <a:solidFill>
                  <a:schemeClr val="bg1"/>
                </a:solidFill>
              </a:rPr>
              <a:t> — often using tools, context, or actions.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3AEDD-FBD5-BA9E-C087-9DC6B3744FA4}"/>
              </a:ext>
            </a:extLst>
          </p:cNvPr>
          <p:cNvSpPr txBox="1"/>
          <p:nvPr/>
        </p:nvSpPr>
        <p:spPr>
          <a:xfrm>
            <a:off x="1289668" y="2735014"/>
            <a:ext cx="45886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Agent</a:t>
            </a:r>
            <a:r>
              <a:rPr lang="en-US" dirty="0"/>
              <a:t> is the </a:t>
            </a:r>
            <a:r>
              <a:rPr lang="en-US" b="1" dirty="0"/>
              <a:t>default chat mode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who can: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your project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open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error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Reason about your codebase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explanations, suggestions, and solutions</a:t>
            </a:r>
          </a:p>
        </p:txBody>
      </p:sp>
      <p:pic>
        <p:nvPicPr>
          <p:cNvPr id="2050" name="Picture 2" descr="GitHub Copilot: Meet the new coding agent - The GitHub Blog">
            <a:extLst>
              <a:ext uri="{FF2B5EF4-FFF2-40B4-BE49-F238E27FC236}">
                <a16:creationId xmlns:a16="http://schemas.microsoft.com/office/drawing/2014/main" id="{49EE386E-46BF-74A0-BE98-E184BB0C0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13" y="2751651"/>
            <a:ext cx="4920343" cy="258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37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F121B-FD58-534C-6BE6-ABC779A42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A6A777-88AE-7AD5-2405-A922D170E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69" y="60290"/>
            <a:ext cx="10488674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Explain, Debug &amp; Improve Code with Copilot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DAB6C-EC63-746A-93A0-CE1BDFE1C697}"/>
              </a:ext>
            </a:extLst>
          </p:cNvPr>
          <p:cNvSpPr txBox="1"/>
          <p:nvPr/>
        </p:nvSpPr>
        <p:spPr>
          <a:xfrm>
            <a:off x="1289669" y="1736581"/>
            <a:ext cx="61068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</a:rPr>
              <a:t>Use </a:t>
            </a:r>
            <a:r>
              <a:rPr lang="en-US" sz="1800" b="1" dirty="0">
                <a:solidFill>
                  <a:srgbClr val="333333"/>
                </a:solidFill>
              </a:rPr>
              <a:t>Ask Mode </a:t>
            </a:r>
            <a:r>
              <a:rPr lang="en-US" sz="1800" dirty="0">
                <a:solidFill>
                  <a:srgbClr val="333333"/>
                </a:solidFill>
              </a:rPr>
              <a:t>to explain unfamiliar code: it </a:t>
            </a:r>
            <a:r>
              <a:rPr lang="en-US" sz="1800" dirty="0" err="1">
                <a:solidFill>
                  <a:srgbClr val="333333"/>
                </a:solidFill>
              </a:rPr>
              <a:t>summarises</a:t>
            </a:r>
            <a:r>
              <a:rPr lang="en-US" sz="1800" dirty="0">
                <a:solidFill>
                  <a:srgbClr val="333333"/>
                </a:solidFill>
              </a:rPr>
              <a:t> logic, complexity and intent.</a:t>
            </a:r>
            <a:r>
              <a:rPr lang="en-US" sz="1800" dirty="0">
                <a:solidFill>
                  <a:srgbClr val="000000"/>
                </a:solidFill>
              </a:rPr>
              <a:t>
</a:t>
            </a:r>
            <a:r>
              <a:rPr lang="en-US" sz="1800" dirty="0">
                <a:solidFill>
                  <a:srgbClr val="333333"/>
                </a:solidFill>
              </a:rPr>
              <a:t>Describe error messages or stack traces to receive debugging suggestions.</a:t>
            </a:r>
            <a:r>
              <a:rPr lang="en-US" sz="1800" dirty="0">
                <a:solidFill>
                  <a:srgbClr val="000000"/>
                </a:solidFill>
              </a:rPr>
              <a:t>
</a:t>
            </a:r>
            <a:r>
              <a:rPr lang="en-US" sz="1800" dirty="0">
                <a:solidFill>
                  <a:srgbClr val="333333"/>
                </a:solidFill>
              </a:rPr>
              <a:t>Ask for alternative implementations to improve readability or performance.</a:t>
            </a:r>
            <a:r>
              <a:rPr lang="en-US" sz="1800" dirty="0">
                <a:solidFill>
                  <a:srgbClr val="000000"/>
                </a:solidFill>
              </a:rPr>
              <a:t>
</a:t>
            </a:r>
            <a:r>
              <a:rPr lang="en-US" sz="1800" dirty="0">
                <a:solidFill>
                  <a:srgbClr val="333333"/>
                </a:solidFill>
              </a:rPr>
              <a:t>Example: "Refactor this loop to use recursion" yields an alternative function.</a:t>
            </a:r>
            <a:r>
              <a:rPr lang="en-US" sz="1800" dirty="0">
                <a:solidFill>
                  <a:srgbClr val="000000"/>
                </a:solidFill>
              </a:rPr>
              <a:t>
</a:t>
            </a:r>
            <a:r>
              <a:rPr lang="en-US" sz="1800" dirty="0">
                <a:solidFill>
                  <a:srgbClr val="333333"/>
                </a:solidFill>
              </a:rPr>
              <a:t>Always validate suggestions by running tests after applying them.</a:t>
            </a:r>
            <a:endParaRPr lang="en-US" sz="1800" dirty="0"/>
          </a:p>
        </p:txBody>
      </p:sp>
      <p:pic>
        <p:nvPicPr>
          <p:cNvPr id="3074" name="Picture 2" descr="Asking GitHub Copilot questions in your IDE - GitHub Docs">
            <a:extLst>
              <a:ext uri="{FF2B5EF4-FFF2-40B4-BE49-F238E27FC236}">
                <a16:creationId xmlns:a16="http://schemas.microsoft.com/office/drawing/2014/main" id="{BC18C79C-46C9-89EA-E6EE-8713D86AF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4"/>
          <a:stretch>
            <a:fillRect/>
          </a:stretch>
        </p:blipFill>
        <p:spPr bwMode="auto">
          <a:xfrm>
            <a:off x="7489370" y="1510733"/>
            <a:ext cx="3990295" cy="383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70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F304D-FD1D-2CA1-A2E0-B1E25BED4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205A4A-8F8A-7185-FDCB-3A7142B63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69" y="60290"/>
            <a:ext cx="10488674" cy="1325563"/>
          </a:xfrm>
        </p:spPr>
        <p:txBody>
          <a:bodyPr>
            <a:normAutofit/>
          </a:bodyPr>
          <a:lstStyle/>
          <a:p>
            <a:r>
              <a:rPr lang="en-US" dirty="0"/>
              <a:t>create step-by-step implementation plans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E0AD1-4E6C-6C85-F3C8-E678B4ADE9E9}"/>
              </a:ext>
            </a:extLst>
          </p:cNvPr>
          <p:cNvSpPr txBox="1"/>
          <p:nvPr/>
        </p:nvSpPr>
        <p:spPr>
          <a:xfrm>
            <a:off x="1209282" y="2681126"/>
            <a:ext cx="98840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Select Plan Mode:</a:t>
            </a:r>
            <a:r>
              <a:rPr lang="en-US" dirty="0"/>
              <a:t> Open Plan Mode inside Copilot Chat in your IDE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Describe Your Task:</a:t>
            </a:r>
            <a:r>
              <a:rPr lang="en-US" dirty="0"/>
              <a:t> Give a high-level overview of what you want (new feature, refactor, or bug fix.)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Copilot Creates a Plan:</a:t>
            </a:r>
            <a:r>
              <a:rPr lang="en-US" dirty="0"/>
              <a:t> It analyzes your project and generates a step-by-step action plan.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Refine the Plan:</a:t>
            </a:r>
            <a:r>
              <a:rPr lang="en-US" dirty="0"/>
              <a:t> Copilot may ask questions; you can edit, clarify, or adjust the plan.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Implement or Export:</a:t>
            </a:r>
            <a:r>
              <a:rPr lang="en-US" dirty="0"/>
              <a:t> Approve the plan to let Copilot start implementing it.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F5A3CD-C8CD-DEF3-7AFD-B33E534170F6}"/>
              </a:ext>
            </a:extLst>
          </p:cNvPr>
          <p:cNvSpPr/>
          <p:nvPr/>
        </p:nvSpPr>
        <p:spPr>
          <a:xfrm>
            <a:off x="1322327" y="1665514"/>
            <a:ext cx="9911730" cy="7898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203F4-9DD7-164B-9F87-57970EC1B048}"/>
              </a:ext>
            </a:extLst>
          </p:cNvPr>
          <p:cNvSpPr txBox="1"/>
          <p:nvPr/>
        </p:nvSpPr>
        <p:spPr>
          <a:xfrm>
            <a:off x="1322326" y="1687460"/>
            <a:ext cx="98840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bg1"/>
                </a:solidFill>
                <a:effectLst/>
              </a:rPr>
              <a:t>Plan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 mode in GitHub Copilot Chat is a feature designed to help users create detailed, step-by-step implementation plans for software development tasks before any code is written.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11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5D42E-922F-0FC3-DBEB-F559E4AEB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4C1B7F-9257-3A2F-FF1B-1D4D69CB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Edit Mode 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FFDD74-6A82-84C3-14A2-454FD4C92C29}"/>
              </a:ext>
            </a:extLst>
          </p:cNvPr>
          <p:cNvSpPr/>
          <p:nvPr/>
        </p:nvSpPr>
        <p:spPr>
          <a:xfrm>
            <a:off x="1322327" y="1665514"/>
            <a:ext cx="9911730" cy="5064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E8C222-A400-6924-1531-7E5F81451B1B}"/>
              </a:ext>
            </a:extLst>
          </p:cNvPr>
          <p:cNvSpPr txBox="1"/>
          <p:nvPr/>
        </p:nvSpPr>
        <p:spPr>
          <a:xfrm>
            <a:off x="1344098" y="1728714"/>
            <a:ext cx="72338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>
                <a:solidFill>
                  <a:schemeClr val="bg1"/>
                </a:solidFill>
              </a:rPr>
              <a:t>Edit mode</a:t>
            </a:r>
            <a:r>
              <a:rPr lang="en-IN" sz="2000" dirty="0">
                <a:solidFill>
                  <a:schemeClr val="bg1"/>
                </a:solidFill>
              </a:rPr>
              <a:t> is for </a:t>
            </a:r>
            <a:r>
              <a:rPr lang="en-IN" sz="2000" b="1" dirty="0">
                <a:solidFill>
                  <a:schemeClr val="bg1"/>
                </a:solidFill>
              </a:rPr>
              <a:t>direct code transformation</a:t>
            </a:r>
            <a:r>
              <a:rPr lang="en-IN" sz="2000" dirty="0">
                <a:solidFill>
                  <a:schemeClr val="bg1"/>
                </a:solidFill>
              </a:rPr>
              <a:t> inside your file.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187A67-5935-8F8C-16A3-25CBE8943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080" y="2429805"/>
            <a:ext cx="4260977" cy="3459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B32647-7C01-6958-A361-73FB42E90070}"/>
              </a:ext>
            </a:extLst>
          </p:cNvPr>
          <p:cNvSpPr txBox="1"/>
          <p:nvPr/>
        </p:nvSpPr>
        <p:spPr>
          <a:xfrm>
            <a:off x="1289668" y="2277071"/>
            <a:ext cx="58027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/>
              <a:t>You select a piece of code → Copilot edits it according to your prompt.</a:t>
            </a:r>
          </a:p>
          <a:p>
            <a:pPr>
              <a:buNone/>
            </a:pP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70C889-087D-26F6-CC1F-89720C6B8958}"/>
              </a:ext>
            </a:extLst>
          </p:cNvPr>
          <p:cNvSpPr txBox="1"/>
          <p:nvPr/>
        </p:nvSpPr>
        <p:spPr>
          <a:xfrm>
            <a:off x="1289668" y="2937457"/>
            <a:ext cx="61068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What it can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Rewrite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Optimize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Add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Add error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Convert code (JS → TS, Python → JS,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Fix performance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Apply coding style guidelines</a:t>
            </a:r>
          </a:p>
        </p:txBody>
      </p:sp>
    </p:spTree>
    <p:extLst>
      <p:ext uri="{BB962C8B-B14F-4D97-AF65-F5344CB8AC3E}">
        <p14:creationId xmlns:p14="http://schemas.microsoft.com/office/powerpoint/2010/main" val="214343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168E8-EAD0-FCC9-2EDD-CF514AEA3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Vibe Coding (Agentic Coding) — My experiences (1/2) | by A B Vijay Kumar |  Medium">
            <a:extLst>
              <a:ext uri="{FF2B5EF4-FFF2-40B4-BE49-F238E27FC236}">
                <a16:creationId xmlns:a16="http://schemas.microsoft.com/office/drawing/2014/main" id="{E7477E85-5B81-CCB9-DA17-4464982C6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6" r="15875" b="20077"/>
          <a:stretch>
            <a:fillRect/>
          </a:stretch>
        </p:blipFill>
        <p:spPr bwMode="auto">
          <a:xfrm>
            <a:off x="0" y="-2"/>
            <a:ext cx="13031788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ibe Coding (Agentic Coding) — My experiences (1/2) | by A B Vijay Kumar |  Medium">
            <a:extLst>
              <a:ext uri="{FF2B5EF4-FFF2-40B4-BE49-F238E27FC236}">
                <a16:creationId xmlns:a16="http://schemas.microsoft.com/office/drawing/2014/main" id="{1076889B-5A6D-4123-2396-6A77CFEF5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3" y="-2"/>
            <a:ext cx="10290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3D665A-6D7A-7B5A-6315-78BE6F78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080555" cy="25379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IN" sz="6600" b="1" dirty="0">
                <a:solidFill>
                  <a:schemeClr val="bg1"/>
                </a:solidFill>
              </a:rPr>
              <a:t>Vibe Coding</a:t>
            </a:r>
            <a:endParaRPr lang="en-IN" sz="287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8EA71-05E0-48B1-1CFD-60BEB1445BAD}"/>
              </a:ext>
            </a:extLst>
          </p:cNvPr>
          <p:cNvSpPr txBox="1"/>
          <p:nvPr/>
        </p:nvSpPr>
        <p:spPr>
          <a:xfrm>
            <a:off x="839788" y="3331028"/>
            <a:ext cx="3932237" cy="2537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Chat-Driven Code Generation</a:t>
            </a:r>
          </a:p>
          <a:p>
            <a:r>
              <a:rPr lang="en-IN" b="1" dirty="0">
                <a:solidFill>
                  <a:schemeClr val="bg1"/>
                </a:solidFill>
              </a:rPr>
              <a:t> (Natural Language → Code)</a:t>
            </a:r>
            <a:endParaRPr lang="en-IN" sz="3600" b="1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041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45F34-667C-DA8A-590D-F6C8506AE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1746F4-7B99-9947-6CB7-CD4C029F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rial" pitchFamily="34" charset="-122"/>
                <a:cs typeface="Arial" pitchFamily="34" charset="-120"/>
              </a:rPr>
              <a:t>GitHub Copilot </a:t>
            </a:r>
            <a:r>
              <a:rPr lang="hi-IN" dirty="0"/>
              <a:t>क्या है</a:t>
            </a:r>
            <a:endParaRPr lang="en-IN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EC6285B1-C4E7-E5C2-56EC-AB6218BFECE6}"/>
              </a:ext>
            </a:extLst>
          </p:cNvPr>
          <p:cNvSpPr/>
          <p:nvPr/>
        </p:nvSpPr>
        <p:spPr>
          <a:xfrm>
            <a:off x="274320" y="457200"/>
            <a:ext cx="49377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210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913DE44F-2B76-01F2-BD45-0743B7972A33}"/>
              </a:ext>
            </a:extLst>
          </p:cNvPr>
          <p:cNvSpPr/>
          <p:nvPr/>
        </p:nvSpPr>
        <p:spPr>
          <a:xfrm>
            <a:off x="1289669" y="1941341"/>
            <a:ext cx="4937760" cy="80185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chemeClr val="accent1"/>
                </a:solidFill>
                <a:ea typeface="Arial" pitchFamily="34" charset="-122"/>
                <a:cs typeface="Arial" pitchFamily="34" charset="-120"/>
              </a:rPr>
              <a:t>What is GitHub Copilot?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FFE72-BDBF-8C3A-CF5E-FF3D445E6EA1}"/>
              </a:ext>
            </a:extLst>
          </p:cNvPr>
          <p:cNvSpPr txBox="1"/>
          <p:nvPr/>
        </p:nvSpPr>
        <p:spPr>
          <a:xfrm>
            <a:off x="1289669" y="2743200"/>
            <a:ext cx="560353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GitHub Copilot is an AI-powered coding assistant designed to help developers write code more efficiently. It functions as an AI pair programmer, providing real-time code suggestions and completions within various integrated development environments (IDEs) like Visual Studio Code, Visual Studio, and JetBrains products.</a:t>
            </a:r>
            <a:endParaRPr lang="en-IN" dirty="0"/>
          </a:p>
        </p:txBody>
      </p:sp>
      <p:pic>
        <p:nvPicPr>
          <p:cNvPr id="3" name="Picture 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FB2B971-9F80-2599-CA45-B0CD01EB8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754" y="1941341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C73A4-64C5-CC5A-08B9-1F4709ED7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DEC070-71A1-C014-3FB7-E43E64719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69" y="60290"/>
            <a:ext cx="10488674" cy="1325563"/>
          </a:xfrm>
        </p:spPr>
        <p:txBody>
          <a:bodyPr/>
          <a:lstStyle/>
          <a:p>
            <a:pPr fontAlgn="base"/>
            <a:r>
              <a:rPr lang="en-IN" dirty="0"/>
              <a:t>Vibe Coding </a:t>
            </a:r>
            <a:r>
              <a:rPr lang="hi-IN" dirty="0"/>
              <a:t>क्या है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A16B0-C834-76CE-0058-35F786466512}"/>
              </a:ext>
            </a:extLst>
          </p:cNvPr>
          <p:cNvSpPr/>
          <p:nvPr/>
        </p:nvSpPr>
        <p:spPr>
          <a:xfrm>
            <a:off x="1322327" y="1665514"/>
            <a:ext cx="9911730" cy="6262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Vibe coding means describing desired functionality in plain language to generate code.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048EEA-0EA3-C6AB-E511-F4067CFCB2AC}"/>
              </a:ext>
            </a:extLst>
          </p:cNvPr>
          <p:cNvSpPr txBox="1"/>
          <p:nvPr/>
        </p:nvSpPr>
        <p:spPr>
          <a:xfrm>
            <a:off x="1322327" y="2291787"/>
            <a:ext cx="610564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
</a:t>
            </a:r>
            <a:r>
              <a:rPr lang="en-US" sz="1800" dirty="0">
                <a:solidFill>
                  <a:srgbClr val="333333"/>
                </a:solidFill>
              </a:rPr>
              <a:t>Works best for small, well‑scoped tasks; avoid ambiguous or open‑ended prompts.</a:t>
            </a:r>
            <a:r>
              <a:rPr lang="en-US" sz="1800" dirty="0">
                <a:solidFill>
                  <a:srgbClr val="000000"/>
                </a:solidFill>
              </a:rPr>
              <a:t>
</a:t>
            </a:r>
            <a:r>
              <a:rPr lang="en-US" sz="1800" dirty="0">
                <a:solidFill>
                  <a:srgbClr val="333333"/>
                </a:solidFill>
              </a:rPr>
              <a:t>Examples: "Create a function to reverse a string" or "Generate HTML for a login form".</a:t>
            </a:r>
            <a:r>
              <a:rPr lang="en-US" sz="1800" dirty="0">
                <a:solidFill>
                  <a:srgbClr val="000000"/>
                </a:solidFill>
              </a:rPr>
              <a:t>
</a:t>
            </a:r>
            <a:r>
              <a:rPr lang="en-US" sz="1800" dirty="0">
                <a:solidFill>
                  <a:srgbClr val="333333"/>
                </a:solidFill>
              </a:rPr>
              <a:t>Limitations: complex requirements may be misinterpreted; refine prompts accordingly.</a:t>
            </a:r>
            <a:r>
              <a:rPr lang="en-US" sz="1800" dirty="0">
                <a:solidFill>
                  <a:srgbClr val="000000"/>
                </a:solidFill>
              </a:rPr>
              <a:t>
</a:t>
            </a:r>
            <a:r>
              <a:rPr lang="en-US" sz="1800" dirty="0">
                <a:solidFill>
                  <a:srgbClr val="333333"/>
                </a:solidFill>
              </a:rPr>
              <a:t>Balance automation with manual coding to maintain control over logic.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8156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695F9-CCBF-3390-EA0C-BF321685C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9AD92A-B3DD-8EAA-85C1-A5378A1B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69" y="60290"/>
            <a:ext cx="10488674" cy="1325563"/>
          </a:xfrm>
        </p:spPr>
        <p:txBody>
          <a:bodyPr/>
          <a:lstStyle/>
          <a:p>
            <a:pPr fontAlgn="base"/>
            <a:r>
              <a:rPr lang="en-IN" dirty="0"/>
              <a:t>Prompting</a:t>
            </a:r>
            <a:endParaRPr lang="hi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D29CF8-69BA-0462-8D19-C37E5F7BD93D}"/>
              </a:ext>
            </a:extLst>
          </p:cNvPr>
          <p:cNvSpPr/>
          <p:nvPr/>
        </p:nvSpPr>
        <p:spPr>
          <a:xfrm>
            <a:off x="1322327" y="1665514"/>
            <a:ext cx="9911730" cy="10559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 </a:t>
            </a:r>
            <a:r>
              <a:rPr lang="en-US" sz="2000" b="1" dirty="0"/>
              <a:t>prompt</a:t>
            </a:r>
            <a:r>
              <a:rPr lang="en-US" sz="2000" dirty="0"/>
              <a:t> is simply the instruction you give to the AI to make it do something. Think of it like giving directions to a very fast, very literal assistant. If your instructions are clear, you’ll get exactly what you need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EACCB-B2BD-5773-585E-5F574605D221}"/>
              </a:ext>
            </a:extLst>
          </p:cNvPr>
          <p:cNvSpPr txBox="1"/>
          <p:nvPr/>
        </p:nvSpPr>
        <p:spPr>
          <a:xfrm>
            <a:off x="1322328" y="2884162"/>
            <a:ext cx="99117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better prompt follow  </a:t>
            </a:r>
            <a:r>
              <a:rPr lang="en-US" b="1" dirty="0"/>
              <a:t>C-A-O</a:t>
            </a:r>
            <a:r>
              <a:rPr lang="en-US" dirty="0"/>
              <a:t>. That is </a:t>
            </a:r>
            <a:r>
              <a:rPr lang="en-US" b="1" dirty="0"/>
              <a:t>context, Action and Output </a:t>
            </a:r>
          </a:p>
          <a:p>
            <a:pPr fontAlgn="base"/>
            <a:r>
              <a:rPr lang="en-US" dirty="0"/>
              <a:t>You should provide a clear </a:t>
            </a:r>
            <a:r>
              <a:rPr lang="en-US" b="1" i="1" dirty="0"/>
              <a:t>Context</a:t>
            </a:r>
            <a:r>
              <a:rPr lang="en-US" dirty="0"/>
              <a:t> –which gives clear understanding of  What’s the situation or background?</a:t>
            </a:r>
          </a:p>
          <a:p>
            <a:pPr fontAlgn="base"/>
            <a:r>
              <a:rPr lang="en-US" dirty="0"/>
              <a:t>Then the </a:t>
            </a:r>
            <a:r>
              <a:rPr lang="en-US" b="1" i="1" dirty="0"/>
              <a:t>Action</a:t>
            </a:r>
            <a:r>
              <a:rPr lang="en-US" dirty="0"/>
              <a:t> should be clear in the prompt– that is What do you want the AI to do? you should mention that in the prompt </a:t>
            </a:r>
          </a:p>
          <a:p>
            <a:r>
              <a:rPr lang="en-US" dirty="0"/>
              <a:t>And finally </a:t>
            </a:r>
            <a:r>
              <a:rPr lang="en-US" b="1" i="1" dirty="0"/>
              <a:t>Output</a:t>
            </a:r>
            <a:r>
              <a:rPr lang="en-US" dirty="0"/>
              <a:t> – What format should the response take? Like a chart, a report a table a summary this could be anything.</a:t>
            </a:r>
            <a:br>
              <a:rPr lang="en-US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5302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75D9A-037E-5F40-DB15-ACF6CCB1A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BC6B72-2DC5-6A68-E988-483A0BED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69" y="60290"/>
            <a:ext cx="10488674" cy="1325563"/>
          </a:xfrm>
        </p:spPr>
        <p:txBody>
          <a:bodyPr/>
          <a:lstStyle/>
          <a:p>
            <a:pPr fontAlgn="base"/>
            <a:r>
              <a:rPr lang="en-IN" dirty="0"/>
              <a:t>Iterative Refinement</a:t>
            </a:r>
            <a:endParaRPr lang="hi-IN" dirty="0"/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0EB46B40-AED0-899F-B8A2-7254DD14E6DB}"/>
              </a:ext>
            </a:extLst>
          </p:cNvPr>
          <p:cNvSpPr/>
          <p:nvPr/>
        </p:nvSpPr>
        <p:spPr>
          <a:xfrm>
            <a:off x="1304907" y="1665514"/>
            <a:ext cx="1280160" cy="1280160"/>
          </a:xfrm>
          <a:prstGeom prst="ellipse">
            <a:avLst/>
          </a:prstGeom>
          <a:solidFill>
            <a:srgbClr val="F79A3D"/>
          </a:solidFill>
          <a:ln w="12700">
            <a:solidFill>
              <a:srgbClr val="F79A3D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E6375B76-E094-02DD-E97C-EB2FB1E5C311}"/>
              </a:ext>
            </a:extLst>
          </p:cNvPr>
          <p:cNvSpPr/>
          <p:nvPr/>
        </p:nvSpPr>
        <p:spPr>
          <a:xfrm>
            <a:off x="1350627" y="1939834"/>
            <a:ext cx="118872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</a:rPr>
              <a:t>Start with</a:t>
            </a:r>
            <a:endParaRPr lang="en-US" sz="1200" dirty="0"/>
          </a:p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</a:rPr>
              <a:t>Clear Prompt</a:t>
            </a:r>
            <a:endParaRPr lang="en-US" sz="1200" dirty="0"/>
          </a:p>
        </p:txBody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803F8B2A-7869-EB31-704C-FACF5379B817}"/>
              </a:ext>
            </a:extLst>
          </p:cNvPr>
          <p:cNvSpPr/>
          <p:nvPr/>
        </p:nvSpPr>
        <p:spPr>
          <a:xfrm>
            <a:off x="4153297" y="1665514"/>
            <a:ext cx="1280160" cy="1280160"/>
          </a:xfrm>
          <a:prstGeom prst="ellipse">
            <a:avLst/>
          </a:prstGeom>
          <a:solidFill>
            <a:srgbClr val="31A5B4"/>
          </a:solidFill>
          <a:ln w="12700">
            <a:solidFill>
              <a:srgbClr val="31A5B4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0BA28B8C-AAD9-45CA-E125-54D82CDF3E24}"/>
              </a:ext>
            </a:extLst>
          </p:cNvPr>
          <p:cNvSpPr/>
          <p:nvPr/>
        </p:nvSpPr>
        <p:spPr>
          <a:xfrm>
            <a:off x="4199017" y="1939834"/>
            <a:ext cx="118872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</a:rPr>
              <a:t>Evaluate</a:t>
            </a:r>
            <a:endParaRPr lang="en-US" sz="1200" dirty="0"/>
          </a:p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</a:rPr>
              <a:t>Output</a:t>
            </a:r>
            <a:endParaRPr lang="en-US" sz="1200" dirty="0"/>
          </a:p>
        </p:txBody>
      </p:sp>
      <p:sp>
        <p:nvSpPr>
          <p:cNvPr id="22" name="Shape 5">
            <a:extLst>
              <a:ext uri="{FF2B5EF4-FFF2-40B4-BE49-F238E27FC236}">
                <a16:creationId xmlns:a16="http://schemas.microsoft.com/office/drawing/2014/main" id="{7447C29E-2802-0195-A88F-D4629531788F}"/>
              </a:ext>
            </a:extLst>
          </p:cNvPr>
          <p:cNvSpPr/>
          <p:nvPr/>
        </p:nvSpPr>
        <p:spPr>
          <a:xfrm>
            <a:off x="7001687" y="1665514"/>
            <a:ext cx="1280160" cy="1280160"/>
          </a:xfrm>
          <a:prstGeom prst="ellipse">
            <a:avLst/>
          </a:prstGeom>
          <a:solidFill>
            <a:srgbClr val="2A3F7C"/>
          </a:solidFill>
          <a:ln w="12700">
            <a:solidFill>
              <a:srgbClr val="2A3F7C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CBFE70C1-357E-7424-661E-21ADFA4ABBE6}"/>
              </a:ext>
            </a:extLst>
          </p:cNvPr>
          <p:cNvSpPr/>
          <p:nvPr/>
        </p:nvSpPr>
        <p:spPr>
          <a:xfrm>
            <a:off x="7047407" y="1939834"/>
            <a:ext cx="118872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</a:rPr>
              <a:t>Refine</a:t>
            </a:r>
            <a:endParaRPr lang="en-US" sz="1200" dirty="0"/>
          </a:p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</a:rPr>
              <a:t>Prompt</a:t>
            </a:r>
            <a:endParaRPr lang="en-US" sz="1200" dirty="0"/>
          </a:p>
        </p:txBody>
      </p:sp>
      <p:sp>
        <p:nvSpPr>
          <p:cNvPr id="24" name="Shape 7">
            <a:extLst>
              <a:ext uri="{FF2B5EF4-FFF2-40B4-BE49-F238E27FC236}">
                <a16:creationId xmlns:a16="http://schemas.microsoft.com/office/drawing/2014/main" id="{8FA2036E-D117-9492-19D8-4773A41E3FAD}"/>
              </a:ext>
            </a:extLst>
          </p:cNvPr>
          <p:cNvSpPr/>
          <p:nvPr/>
        </p:nvSpPr>
        <p:spPr>
          <a:xfrm>
            <a:off x="9779725" y="1665514"/>
            <a:ext cx="1280160" cy="1280160"/>
          </a:xfrm>
          <a:prstGeom prst="ellipse">
            <a:avLst/>
          </a:prstGeom>
          <a:solidFill>
            <a:srgbClr val="F79A3D"/>
          </a:solidFill>
          <a:ln w="12700">
            <a:solidFill>
              <a:srgbClr val="F79A3D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B5C235D6-248F-261C-2632-0104E955E8C8}"/>
              </a:ext>
            </a:extLst>
          </p:cNvPr>
          <p:cNvSpPr/>
          <p:nvPr/>
        </p:nvSpPr>
        <p:spPr>
          <a:xfrm>
            <a:off x="9825445" y="1939834"/>
            <a:ext cx="118872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</a:rPr>
              <a:t>Repeat</a:t>
            </a:r>
            <a:endParaRPr lang="en-US" sz="1200" dirty="0"/>
          </a:p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</a:rPr>
              <a:t>&amp; Iterate</a:t>
            </a:r>
            <a:endParaRPr lang="en-US" sz="1200" dirty="0"/>
          </a:p>
        </p:txBody>
      </p:sp>
      <p:sp>
        <p:nvSpPr>
          <p:cNvPr id="26" name="Shape 9">
            <a:extLst>
              <a:ext uri="{FF2B5EF4-FFF2-40B4-BE49-F238E27FC236}">
                <a16:creationId xmlns:a16="http://schemas.microsoft.com/office/drawing/2014/main" id="{4F8B4F5D-0D00-CE07-A804-2641A4BC6935}"/>
              </a:ext>
            </a:extLst>
          </p:cNvPr>
          <p:cNvSpPr/>
          <p:nvPr/>
        </p:nvSpPr>
        <p:spPr>
          <a:xfrm>
            <a:off x="2595953" y="2214154"/>
            <a:ext cx="1555168" cy="182880"/>
          </a:xfrm>
          <a:prstGeom prst="rightArrow">
            <a:avLst/>
          </a:prstGeom>
          <a:solidFill>
            <a:srgbClr val="2A3F7C"/>
          </a:solidFill>
          <a:ln w="12700">
            <a:solidFill>
              <a:srgbClr val="2A3F7C"/>
            </a:solidFill>
            <a:prstDash val="solid"/>
          </a:ln>
        </p:spPr>
        <p:txBody>
          <a:bodyPr/>
          <a:lstStyle/>
          <a:p>
            <a:endParaRPr/>
          </a:p>
        </p:txBody>
      </p:sp>
      <p:graphicFrame>
        <p:nvGraphicFramePr>
          <p:cNvPr id="29" name="Table 0">
            <a:extLst>
              <a:ext uri="{FF2B5EF4-FFF2-40B4-BE49-F238E27FC236}">
                <a16:creationId xmlns:a16="http://schemas.microsoft.com/office/drawing/2014/main" id="{9EA5B232-CBA6-6BA6-8E05-BAC60FA169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837739"/>
              </p:ext>
            </p:extLst>
          </p:nvPr>
        </p:nvGraphicFramePr>
        <p:xfrm>
          <a:off x="1472548" y="3120863"/>
          <a:ext cx="9511137" cy="2164080"/>
        </p:xfrm>
        <a:graphic>
          <a:graphicData uri="http://schemas.openxmlformats.org/drawingml/2006/table">
            <a:tbl>
              <a:tblPr/>
              <a:tblGrid>
                <a:gridCol w="3170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0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508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Benefit</a:t>
                      </a:r>
                      <a:endParaRPr lang="en-US" sz="1600" dirty="0"/>
                    </a:p>
                  </a:txBody>
                  <a:tcPr anchor="ctr">
                    <a:lnL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F7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Why It Matters</a:t>
                      </a:r>
                      <a:endParaRPr lang="en-US" sz="1600" dirty="0"/>
                    </a:p>
                  </a:txBody>
                  <a:tcPr anchor="ctr">
                    <a:lnL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F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3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Enhanced Accuracy</a:t>
                      </a:r>
                      <a:endParaRPr lang="en-US" sz="1600" dirty="0"/>
                    </a:p>
                  </a:txBody>
                  <a:tcPr anchor="ctr">
                    <a:lnL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1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Clarifies ambiguous instructions, reducing errors and strengthening factual grounding.</a:t>
                      </a:r>
                      <a:endParaRPr lang="en-US" sz="1600" dirty="0"/>
                    </a:p>
                  </a:txBody>
                  <a:tcPr anchor="ctr">
                    <a:lnL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3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Optimized Reasoning</a:t>
                      </a:r>
                      <a:endParaRPr lang="en-US" sz="1600" dirty="0"/>
                    </a:p>
                  </a:txBody>
                  <a:tcPr anchor="ctr">
                    <a:lnL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Supports complex tasks and analytical problem solving through step‑by‑step reasoning.</a:t>
                      </a:r>
                      <a:endParaRPr lang="en-US" sz="1600" dirty="0"/>
                    </a:p>
                  </a:txBody>
                  <a:tcPr anchor="ctr">
                    <a:lnL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3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Reduced Hallucinations</a:t>
                      </a:r>
                      <a:endParaRPr lang="en-US" sz="1600" dirty="0"/>
                    </a:p>
                  </a:txBody>
                  <a:tcPr anchor="ctr">
                    <a:lnL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1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Maintains factual consistency and minimizes irrelevant responses.</a:t>
                      </a:r>
                      <a:endParaRPr lang="en-US" sz="1600" dirty="0"/>
                    </a:p>
                  </a:txBody>
                  <a:tcPr anchor="ctr">
                    <a:lnL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3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Production‑Ready AI</a:t>
                      </a:r>
                      <a:endParaRPr lang="en-US" sz="1600" dirty="0"/>
                    </a:p>
                  </a:txBody>
                  <a:tcPr anchor="ctr">
                    <a:lnL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Aligns outputs with business objectives and ensures reliable deployment.</a:t>
                      </a:r>
                      <a:endParaRPr lang="en-US" sz="1600" dirty="0"/>
                    </a:p>
                  </a:txBody>
                  <a:tcPr anchor="ctr">
                    <a:lnL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A3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" name="Text 12">
            <a:extLst>
              <a:ext uri="{FF2B5EF4-FFF2-40B4-BE49-F238E27FC236}">
                <a16:creationId xmlns:a16="http://schemas.microsoft.com/office/drawing/2014/main" id="{2F4EBAC0-73B3-7B1F-DF57-53620725F23A}"/>
              </a:ext>
            </a:extLst>
          </p:cNvPr>
          <p:cNvSpPr/>
          <p:nvPr/>
        </p:nvSpPr>
        <p:spPr>
          <a:xfrm>
            <a:off x="1208314" y="5366662"/>
            <a:ext cx="10707189" cy="67491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i="1" dirty="0">
                <a:solidFill>
                  <a:srgbClr val="1F2430"/>
                </a:solidFill>
              </a:rPr>
              <a:t>Iterative refinement turns prompting into a feedback‑driven loop  a disciplined process of evaluation, adjustment and repetition that yields high‑quality, context‑aware outputs.</a:t>
            </a:r>
            <a:endParaRPr lang="en-US" dirty="0"/>
          </a:p>
        </p:txBody>
      </p:sp>
      <p:sp>
        <p:nvSpPr>
          <p:cNvPr id="32" name="Shape 9">
            <a:extLst>
              <a:ext uri="{FF2B5EF4-FFF2-40B4-BE49-F238E27FC236}">
                <a16:creationId xmlns:a16="http://schemas.microsoft.com/office/drawing/2014/main" id="{6280A6C3-783B-1DE1-544B-C8D419FE216A}"/>
              </a:ext>
            </a:extLst>
          </p:cNvPr>
          <p:cNvSpPr/>
          <p:nvPr/>
        </p:nvSpPr>
        <p:spPr>
          <a:xfrm>
            <a:off x="5423659" y="2214154"/>
            <a:ext cx="1600888" cy="182880"/>
          </a:xfrm>
          <a:prstGeom prst="rightArrow">
            <a:avLst/>
          </a:prstGeom>
          <a:solidFill>
            <a:srgbClr val="2A3F7C"/>
          </a:solidFill>
          <a:ln w="12700">
            <a:solidFill>
              <a:srgbClr val="2A3F7C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3" name="Shape 9">
            <a:extLst>
              <a:ext uri="{FF2B5EF4-FFF2-40B4-BE49-F238E27FC236}">
                <a16:creationId xmlns:a16="http://schemas.microsoft.com/office/drawing/2014/main" id="{053EAEDF-8274-7CF1-4D1D-E620709C027C}"/>
              </a:ext>
            </a:extLst>
          </p:cNvPr>
          <p:cNvSpPr/>
          <p:nvPr/>
        </p:nvSpPr>
        <p:spPr>
          <a:xfrm>
            <a:off x="8312329" y="2214154"/>
            <a:ext cx="1467396" cy="182880"/>
          </a:xfrm>
          <a:prstGeom prst="rightArrow">
            <a:avLst/>
          </a:prstGeom>
          <a:solidFill>
            <a:srgbClr val="2A3F7C"/>
          </a:solidFill>
          <a:ln w="12700">
            <a:solidFill>
              <a:srgbClr val="2A3F7C"/>
            </a:solidFill>
            <a:prstDash val="solid"/>
          </a:ln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114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CDCD9-0007-3585-B363-FFC7767C1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eon sign with a human head&#10;&#10;AI-generated content may be incorrect.">
            <a:extLst>
              <a:ext uri="{FF2B5EF4-FFF2-40B4-BE49-F238E27FC236}">
                <a16:creationId xmlns:a16="http://schemas.microsoft.com/office/drawing/2014/main" id="{637A85AC-BE2D-A402-2EA9-3EABC921A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  <p:sp>
        <p:nvSpPr>
          <p:cNvPr id="7" name="Shape 0">
            <a:extLst>
              <a:ext uri="{FF2B5EF4-FFF2-40B4-BE49-F238E27FC236}">
                <a16:creationId xmlns:a16="http://schemas.microsoft.com/office/drawing/2014/main" id="{6696088B-ED0C-2E28-7021-72A04010BD37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solidFill>
              <a:srgbClr val="000000">
                <a:alpha val="50000"/>
              </a:srgbClr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17532C-52F8-E732-ADC1-DD457235A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66060"/>
            <a:ext cx="4080555" cy="25379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IN" sz="8000" b="1" dirty="0">
                <a:solidFill>
                  <a:schemeClr val="bg1"/>
                </a:solidFill>
              </a:rPr>
              <a:t>Agentic Coding</a:t>
            </a:r>
            <a:endParaRPr lang="en-IN" sz="413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F79F7-F061-C3D9-A3AA-A5C1ABA5444F}"/>
              </a:ext>
            </a:extLst>
          </p:cNvPr>
          <p:cNvSpPr txBox="1"/>
          <p:nvPr/>
        </p:nvSpPr>
        <p:spPr>
          <a:xfrm>
            <a:off x="839788" y="3363686"/>
            <a:ext cx="3932237" cy="2537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Fully autonomous dev agent Development</a:t>
            </a:r>
          </a:p>
          <a:p>
            <a:r>
              <a:rPr lang="en-IN" b="1" dirty="0">
                <a:solidFill>
                  <a:schemeClr val="bg1"/>
                </a:solidFill>
              </a:rPr>
              <a:t> </a:t>
            </a:r>
            <a:endParaRPr lang="en-IN" sz="3600" b="1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0836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A9634-B456-5803-C03F-EFDD0CCBF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BFCCED-E390-2861-1469-DA9A4F7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69" y="60290"/>
            <a:ext cx="10488674" cy="1325563"/>
          </a:xfrm>
        </p:spPr>
        <p:txBody>
          <a:bodyPr/>
          <a:lstStyle/>
          <a:p>
            <a:pPr fontAlgn="base"/>
            <a:r>
              <a:rPr lang="en-IN" dirty="0"/>
              <a:t>What is Agentic Coding?</a:t>
            </a:r>
            <a:endParaRPr lang="hi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FED619-8C83-03A4-3CCC-3166AAD0DEAB}"/>
              </a:ext>
            </a:extLst>
          </p:cNvPr>
          <p:cNvSpPr/>
          <p:nvPr/>
        </p:nvSpPr>
        <p:spPr>
          <a:xfrm>
            <a:off x="1322327" y="1665514"/>
            <a:ext cx="9911730" cy="7946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Agentic coding is a software development process where AI agents actively participate in the coding process: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71FFCF-3A8E-E1B9-F365-12D81FBC78ED}"/>
              </a:ext>
            </a:extLst>
          </p:cNvPr>
          <p:cNvSpPr txBox="1"/>
          <p:nvPr/>
        </p:nvSpPr>
        <p:spPr>
          <a:xfrm>
            <a:off x="1322328" y="2884162"/>
            <a:ext cx="99117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🤖 </a:t>
            </a:r>
            <a:r>
              <a:rPr lang="en-US" b="1" dirty="0"/>
              <a:t>AI-Powered Assistance</a:t>
            </a:r>
            <a:r>
              <a:rPr lang="en-US" dirty="0"/>
              <a:t> – Intelligent agents that understand context and intent</a:t>
            </a:r>
          </a:p>
          <a:p>
            <a:r>
              <a:rPr lang="en-US" dirty="0"/>
              <a:t>🧩 </a:t>
            </a:r>
            <a:r>
              <a:rPr lang="en-US" b="1" dirty="0"/>
              <a:t>Interactive Development</a:t>
            </a:r>
            <a:r>
              <a:rPr lang="en-US" dirty="0"/>
              <a:t> – Real-time collaboration between human and AI</a:t>
            </a:r>
          </a:p>
          <a:p>
            <a:r>
              <a:rPr lang="en-US" dirty="0"/>
              <a:t>🎯 </a:t>
            </a:r>
            <a:r>
              <a:rPr lang="en-US" b="1" dirty="0"/>
              <a:t>Task-Oriented</a:t>
            </a:r>
            <a:r>
              <a:rPr lang="en-US" dirty="0"/>
              <a:t> – Agents that can complete complex, multi-step programming tasks</a:t>
            </a:r>
          </a:p>
          <a:p>
            <a:r>
              <a:rPr lang="en-US" dirty="0"/>
              <a:t>🧠 </a:t>
            </a:r>
            <a:r>
              <a:rPr lang="en-US" b="1" dirty="0"/>
              <a:t>Context Awareness</a:t>
            </a:r>
            <a:r>
              <a:rPr lang="en-US" dirty="0"/>
              <a:t> – Understanding of codebase structure, patterns, and conventions</a:t>
            </a:r>
          </a:p>
          <a:p>
            <a:r>
              <a:rPr lang="en-US" b="1" dirty="0"/>
              <a:t>Instead of just suggesting code, agents actively participate in planning, implementing, and refining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9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6D8F2-964C-831D-23E6-121682430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B04F6B-A5DE-9B8C-8882-763040B8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>
                <a:solidFill>
                  <a:srgbClr val="FFFFFF"/>
                </a:solidFill>
              </a:rPr>
              <a:t>Vibe Coding Vs Agentic Coding.</a:t>
            </a:r>
            <a:endParaRPr lang="en-IN" b="1" dirty="0">
              <a:solidFill>
                <a:srgbClr val="FFFFFF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C6155A-11E8-013C-7C12-F3BB33DB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65963"/>
              </p:ext>
            </p:extLst>
          </p:nvPr>
        </p:nvGraphicFramePr>
        <p:xfrm>
          <a:off x="1289668" y="2675414"/>
          <a:ext cx="9648279" cy="237744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580854">
                  <a:extLst>
                    <a:ext uri="{9D8B030D-6E8A-4147-A177-3AD203B41FA5}">
                      <a16:colId xmlns:a16="http://schemas.microsoft.com/office/drawing/2014/main" val="1340817791"/>
                    </a:ext>
                  </a:extLst>
                </a:gridCol>
                <a:gridCol w="4155311">
                  <a:extLst>
                    <a:ext uri="{9D8B030D-6E8A-4147-A177-3AD203B41FA5}">
                      <a16:colId xmlns:a16="http://schemas.microsoft.com/office/drawing/2014/main" val="497266686"/>
                    </a:ext>
                  </a:extLst>
                </a:gridCol>
                <a:gridCol w="3912114">
                  <a:extLst>
                    <a:ext uri="{9D8B030D-6E8A-4147-A177-3AD203B41FA5}">
                      <a16:colId xmlns:a16="http://schemas.microsoft.com/office/drawing/2014/main" val="2919547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IN"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b="1" dirty="0">
                          <a:effectLst/>
                        </a:rPr>
                        <a:t>Vibe Coding</a:t>
                      </a:r>
                      <a:endParaRPr lang="en-IN" dirty="0"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b="1">
                          <a:effectLst/>
                        </a:rPr>
                        <a:t>Agentic Coding</a:t>
                      </a:r>
                      <a:endParaRPr lang="en-IN">
                        <a:effectLst/>
                      </a:endParaRP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796006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effectLst/>
                        </a:rPr>
                        <a:t>Autonomy</a:t>
                      </a:r>
                      <a:endParaRPr lang="en-IN"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effectLst/>
                        </a:rPr>
                        <a:t>Conversational co‑pilot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effectLst/>
                        </a:rPr>
                        <a:t>Fully autonomous dev agent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65926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>
                          <a:effectLst/>
                        </a:rPr>
                        <a:t>Human role</a:t>
                      </a:r>
                      <a:endParaRPr lang="en-IN" dirty="0"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effectLst/>
                        </a:rPr>
                        <a:t>Continuous steering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effectLst/>
                        </a:rPr>
                        <a:t>High‑level supervisor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345060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effectLst/>
                        </a:rPr>
                        <a:t>Sweet spot</a:t>
                      </a:r>
                      <a:endParaRPr lang="en-IN"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Rapid prototypes, green‑field apps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>
                          <a:effectLst/>
                        </a:rPr>
                        <a:t>Large refactors, CI/CD maintenance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42692338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effectLst/>
                        </a:rPr>
                        <a:t>Risk</a:t>
                      </a:r>
                      <a:endParaRPr lang="en-IN"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effectLst/>
                        </a:rPr>
                        <a:t>Lower</a:t>
                      </a:r>
                      <a:r>
                        <a:rPr lang="en-US" dirty="0">
                          <a:effectLst/>
                        </a:rPr>
                        <a:t> every change is reviewed live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>
                          <a:effectLst/>
                        </a:rPr>
                        <a:t>Higher</a:t>
                      </a:r>
                      <a:r>
                        <a:rPr lang="en-IN" dirty="0">
                          <a:effectLst/>
                        </a:rPr>
                        <a:t> silent failures possible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818106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effectLst/>
                        </a:rPr>
                        <a:t>Tool examples</a:t>
                      </a:r>
                      <a:endParaRPr lang="en-IN"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effectLst/>
                        </a:rPr>
                        <a:t>ChatGPT, Cursor, Ghostwriter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effectLst/>
                        </a:rPr>
                        <a:t>Devin 2.0, Copilot Agent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32078733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B834A0E9-2301-DA2C-9444-68FD64397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700938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48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41591-B8F7-8DA3-CD69-25ADC3EDB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AE1671-0722-6751-074B-DA03627C2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69" y="60290"/>
            <a:ext cx="10543102" cy="1325563"/>
          </a:xfrm>
        </p:spPr>
        <p:txBody>
          <a:bodyPr>
            <a:normAutofit/>
          </a:bodyPr>
          <a:lstStyle/>
          <a:p>
            <a:r>
              <a:rPr lang="en-IN" dirty="0"/>
              <a:t>Key Concepts Behind AI and Copilot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7937B-A2FF-BA4B-81E5-50680CC959E1}"/>
              </a:ext>
            </a:extLst>
          </p:cNvPr>
          <p:cNvSpPr txBox="1"/>
          <p:nvPr/>
        </p:nvSpPr>
        <p:spPr>
          <a:xfrm>
            <a:off x="1289669" y="1689854"/>
            <a:ext cx="6106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1"/>
                </a:solidFill>
              </a:rPr>
              <a:t>4 Key Concepts Behind Copilot</a:t>
            </a:r>
          </a:p>
        </p:txBody>
      </p:sp>
      <p:pic>
        <p:nvPicPr>
          <p:cNvPr id="2050" name="Picture 2" descr="Llm Images – Browse 25,353 Stock Photos, Vectors, and Video | Adobe Stock">
            <a:extLst>
              <a:ext uri="{FF2B5EF4-FFF2-40B4-BE49-F238E27FC236}">
                <a16:creationId xmlns:a16="http://schemas.microsoft.com/office/drawing/2014/main" id="{950E6F7D-C5EB-8B64-5D62-9BB2DCAA1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22" y="2590800"/>
            <a:ext cx="1503680" cy="15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ack background with text and symbols&#10;&#10;AI-generated content may be incorrect.">
            <a:extLst>
              <a:ext uri="{FF2B5EF4-FFF2-40B4-BE49-F238E27FC236}">
                <a16:creationId xmlns:a16="http://schemas.microsoft.com/office/drawing/2014/main" id="{C8EEE4BA-271A-D253-39F7-74C2DEF54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" t="15773" r="71590" b="58540"/>
          <a:stretch>
            <a:fillRect/>
          </a:stretch>
        </p:blipFill>
        <p:spPr>
          <a:xfrm>
            <a:off x="1146959" y="2590800"/>
            <a:ext cx="1895861" cy="1503680"/>
          </a:xfrm>
          <a:prstGeom prst="rect">
            <a:avLst/>
          </a:prstGeom>
        </p:spPr>
      </p:pic>
      <p:pic>
        <p:nvPicPr>
          <p:cNvPr id="2052" name="Picture 4" descr="Machine Learning Logo Images – Browse 63,267 Stock Photos, Vectors, and  Video | Adobe Stock">
            <a:extLst>
              <a:ext uri="{FF2B5EF4-FFF2-40B4-BE49-F238E27FC236}">
                <a16:creationId xmlns:a16="http://schemas.microsoft.com/office/drawing/2014/main" id="{14AC17AB-99F0-F296-51CF-8B457402D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8" t="19954" r="16906" b="21257"/>
          <a:stretch>
            <a:fillRect/>
          </a:stretch>
        </p:blipFill>
        <p:spPr bwMode="auto">
          <a:xfrm>
            <a:off x="6383105" y="2590800"/>
            <a:ext cx="2025448" cy="15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ook vector icon. notebook illustration sign. documents symbol or logo.  23450993 Vector Art at Vecteezy">
            <a:extLst>
              <a:ext uri="{FF2B5EF4-FFF2-40B4-BE49-F238E27FC236}">
                <a16:creationId xmlns:a16="http://schemas.microsoft.com/office/drawing/2014/main" id="{21500472-391C-FDF0-8C28-7340D6DC2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7" t="25732" r="13110" b="26569"/>
          <a:stretch>
            <a:fillRect/>
          </a:stretch>
        </p:blipFill>
        <p:spPr bwMode="auto">
          <a:xfrm>
            <a:off x="9019593" y="2691272"/>
            <a:ext cx="1871927" cy="122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9EB826-FFFB-C758-0829-55D82B5A7A43}"/>
              </a:ext>
            </a:extLst>
          </p:cNvPr>
          <p:cNvSpPr txBox="1"/>
          <p:nvPr/>
        </p:nvSpPr>
        <p:spPr>
          <a:xfrm>
            <a:off x="1716429" y="4094480"/>
            <a:ext cx="756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NLP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36AFB3-845B-7D32-71A5-7C01D1FF0793}"/>
              </a:ext>
            </a:extLst>
          </p:cNvPr>
          <p:cNvSpPr txBox="1"/>
          <p:nvPr/>
        </p:nvSpPr>
        <p:spPr>
          <a:xfrm>
            <a:off x="4439309" y="4094480"/>
            <a:ext cx="756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LLM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BB2C41-F38F-FDA0-47A0-45A6735DFD6E}"/>
              </a:ext>
            </a:extLst>
          </p:cNvPr>
          <p:cNvSpPr txBox="1"/>
          <p:nvPr/>
        </p:nvSpPr>
        <p:spPr>
          <a:xfrm>
            <a:off x="7162189" y="4094480"/>
            <a:ext cx="756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ML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4F72A-1E38-E780-3A14-8043839BD2BE}"/>
              </a:ext>
            </a:extLst>
          </p:cNvPr>
          <p:cNvSpPr txBox="1"/>
          <p:nvPr/>
        </p:nvSpPr>
        <p:spPr>
          <a:xfrm>
            <a:off x="9481317" y="4094480"/>
            <a:ext cx="948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Context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DC4E10-11E6-E4D4-898D-20DFD719D185}"/>
              </a:ext>
            </a:extLst>
          </p:cNvPr>
          <p:cNvSpPr txBox="1"/>
          <p:nvPr/>
        </p:nvSpPr>
        <p:spPr>
          <a:xfrm>
            <a:off x="1434490" y="4706482"/>
            <a:ext cx="75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"cat"  </a:t>
            </a:r>
          </a:p>
        </p:txBody>
      </p: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037E93D8-A73C-AA28-6DA2-32C838B301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6329" y="4687194"/>
            <a:ext cx="388620" cy="3886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3287002-9D4B-517D-AF94-08783C896532}"/>
              </a:ext>
            </a:extLst>
          </p:cNvPr>
          <p:cNvSpPr txBox="1"/>
          <p:nvPr/>
        </p:nvSpPr>
        <p:spPr>
          <a:xfrm>
            <a:off x="1146959" y="5168146"/>
            <a:ext cx="2053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[0.21, 0.89, …]</a:t>
            </a:r>
            <a:endParaRPr lang="en-IN" dirty="0"/>
          </a:p>
        </p:txBody>
      </p:sp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EFF3D9C2-69BC-E51C-ED36-003C7F41AA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42820" y="5168146"/>
            <a:ext cx="457200" cy="369332"/>
          </a:xfrm>
          <a:prstGeom prst="rect">
            <a:avLst/>
          </a:prstGeom>
        </p:spPr>
      </p:pic>
      <p:pic>
        <p:nvPicPr>
          <p:cNvPr id="2056" name="Picture 8" descr="chat gpt logo | MotionGraphicPlus">
            <a:extLst>
              <a:ext uri="{FF2B5EF4-FFF2-40B4-BE49-F238E27FC236}">
                <a16:creationId xmlns:a16="http://schemas.microsoft.com/office/drawing/2014/main" id="{7C19BD01-DE0B-B2C5-CC6E-10F0977B0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917" y="4831913"/>
            <a:ext cx="1835952" cy="67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ile SVG, PNG Icon, Symbol. Download ...">
            <a:extLst>
              <a:ext uri="{FF2B5EF4-FFF2-40B4-BE49-F238E27FC236}">
                <a16:creationId xmlns:a16="http://schemas.microsoft.com/office/drawing/2014/main" id="{2B442D7D-DC9E-7E5E-F496-4027DF368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870" y="4880988"/>
            <a:ext cx="671854" cy="6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File Formats Explained: JPEG, GIF ...">
            <a:extLst>
              <a:ext uri="{FF2B5EF4-FFF2-40B4-BE49-F238E27FC236}">
                <a16:creationId xmlns:a16="http://schemas.microsoft.com/office/drawing/2014/main" id="{0BEA3B88-7E49-65F2-4650-3F565A72B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010" y="4891148"/>
            <a:ext cx="613230" cy="61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4030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  <p:bldP spid="14" grpId="0"/>
      <p:bldP spid="15" grpId="0"/>
      <p:bldP spid="17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9AFDE-0E36-70F5-1DFB-FC085EB2D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7">
            <a:extLst>
              <a:ext uri="{FF2B5EF4-FFF2-40B4-BE49-F238E27FC236}">
                <a16:creationId xmlns:a16="http://schemas.microsoft.com/office/drawing/2014/main" id="{48835235-2934-054C-B80D-DBA18A675373}"/>
              </a:ext>
            </a:extLst>
          </p:cNvPr>
          <p:cNvSpPr/>
          <p:nvPr/>
        </p:nvSpPr>
        <p:spPr>
          <a:xfrm>
            <a:off x="6404317" y="2449136"/>
            <a:ext cx="1371600" cy="914400"/>
          </a:xfrm>
          <a:prstGeom prst="roundRect">
            <a:avLst>
              <a:gd name="adj" fmla="val 8000"/>
            </a:avLst>
          </a:prstGeom>
          <a:solidFill>
            <a:srgbClr val="F5F5F5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28E193-1A9B-4046-173A-3C6EC2B0B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Concepts Behind AI and Copilot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10D810-C36E-3823-1B30-FBA948D96900}"/>
              </a:ext>
            </a:extLst>
          </p:cNvPr>
          <p:cNvSpPr txBox="1"/>
          <p:nvPr/>
        </p:nvSpPr>
        <p:spPr>
          <a:xfrm>
            <a:off x="988257" y="3761751"/>
            <a:ext cx="61018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How Copilot Works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Give Natural Language Prompt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AI takes prompt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AI takes Context Provided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Generates Human-like Responses</a:t>
            </a:r>
            <a:br>
              <a:rPr lang="en-US" dirty="0"/>
            </a:br>
            <a:endParaRPr lang="en-US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2925BCB4-E7C7-DEC9-9615-420BB7C2AC20}"/>
              </a:ext>
            </a:extLst>
          </p:cNvPr>
          <p:cNvSpPr/>
          <p:nvPr/>
        </p:nvSpPr>
        <p:spPr>
          <a:xfrm>
            <a:off x="3112477" y="2449136"/>
            <a:ext cx="1371600" cy="914400"/>
          </a:xfrm>
          <a:prstGeom prst="roundRect">
            <a:avLst>
              <a:gd name="adj" fmla="val 8000"/>
            </a:avLst>
          </a:prstGeom>
          <a:solidFill>
            <a:srgbClr val="F5F5F5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93894992-EDA0-5E71-3D8C-07B58C48CC31}"/>
              </a:ext>
            </a:extLst>
          </p:cNvPr>
          <p:cNvSpPr/>
          <p:nvPr/>
        </p:nvSpPr>
        <p:spPr>
          <a:xfrm>
            <a:off x="3112477" y="2997776"/>
            <a:ext cx="1371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Prompt</a:t>
            </a:r>
            <a:endParaRPr lang="en-US" sz="900" dirty="0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EBC39E1E-AFD4-D885-D38D-27CD43D8A7BA}"/>
              </a:ext>
            </a:extLst>
          </p:cNvPr>
          <p:cNvSpPr/>
          <p:nvPr/>
        </p:nvSpPr>
        <p:spPr>
          <a:xfrm>
            <a:off x="4529797" y="2769176"/>
            <a:ext cx="182880" cy="274320"/>
          </a:xfrm>
          <a:prstGeom prst="rightArrow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8DBCE918-C985-EA88-2C75-EBDBBC499A1F}"/>
              </a:ext>
            </a:extLst>
          </p:cNvPr>
          <p:cNvSpPr/>
          <p:nvPr/>
        </p:nvSpPr>
        <p:spPr>
          <a:xfrm>
            <a:off x="4758397" y="2449136"/>
            <a:ext cx="1371600" cy="914400"/>
          </a:xfrm>
          <a:prstGeom prst="roundRect">
            <a:avLst>
              <a:gd name="adj" fmla="val 8000"/>
            </a:avLst>
          </a:prstGeom>
          <a:solidFill>
            <a:srgbClr val="F5F5F5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C0468370-8449-7B78-4F04-7F58B621AA8F}"/>
              </a:ext>
            </a:extLst>
          </p:cNvPr>
          <p:cNvSpPr/>
          <p:nvPr/>
        </p:nvSpPr>
        <p:spPr>
          <a:xfrm>
            <a:off x="4758397" y="2997776"/>
            <a:ext cx="1371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</a:t>
            </a:r>
            <a:endParaRPr lang="en-US" sz="900" dirty="0"/>
          </a:p>
        </p:txBody>
      </p:sp>
      <p:sp>
        <p:nvSpPr>
          <p:cNvPr id="11" name="Shape 6">
            <a:extLst>
              <a:ext uri="{FF2B5EF4-FFF2-40B4-BE49-F238E27FC236}">
                <a16:creationId xmlns:a16="http://schemas.microsoft.com/office/drawing/2014/main" id="{05842CFF-48DE-1136-17E0-C8E2F9A33AC7}"/>
              </a:ext>
            </a:extLst>
          </p:cNvPr>
          <p:cNvSpPr/>
          <p:nvPr/>
        </p:nvSpPr>
        <p:spPr>
          <a:xfrm>
            <a:off x="6175717" y="2769176"/>
            <a:ext cx="182880" cy="274320"/>
          </a:xfrm>
          <a:prstGeom prst="rightArrow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28B53EB1-9FD1-B404-96CF-17FE38CEDBEB}"/>
              </a:ext>
            </a:extLst>
          </p:cNvPr>
          <p:cNvSpPr/>
          <p:nvPr/>
        </p:nvSpPr>
        <p:spPr>
          <a:xfrm>
            <a:off x="6404317" y="2997776"/>
            <a:ext cx="1371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Graph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Context</a:t>
            </a:r>
            <a:endParaRPr lang="en-US" sz="900" dirty="0"/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6E61A93D-80E9-904C-AC73-9A1FB2FDAB24}"/>
              </a:ext>
            </a:extLst>
          </p:cNvPr>
          <p:cNvSpPr/>
          <p:nvPr/>
        </p:nvSpPr>
        <p:spPr>
          <a:xfrm>
            <a:off x="7821637" y="2769176"/>
            <a:ext cx="182880" cy="274320"/>
          </a:xfrm>
          <a:prstGeom prst="rightArrow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6" name="Shape 10">
            <a:extLst>
              <a:ext uri="{FF2B5EF4-FFF2-40B4-BE49-F238E27FC236}">
                <a16:creationId xmlns:a16="http://schemas.microsoft.com/office/drawing/2014/main" id="{1CCCDD47-C3A4-ED2C-FD74-57577B78C374}"/>
              </a:ext>
            </a:extLst>
          </p:cNvPr>
          <p:cNvSpPr/>
          <p:nvPr/>
        </p:nvSpPr>
        <p:spPr>
          <a:xfrm>
            <a:off x="8050237" y="2449136"/>
            <a:ext cx="1371600" cy="914400"/>
          </a:xfrm>
          <a:prstGeom prst="roundRect">
            <a:avLst>
              <a:gd name="adj" fmla="val 8000"/>
            </a:avLst>
          </a:prstGeom>
          <a:solidFill>
            <a:srgbClr val="F5F5F5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pic>
        <p:nvPicPr>
          <p:cNvPr id="17" name="Image 3" descr="preencoded.png">
            <a:extLst>
              <a:ext uri="{FF2B5EF4-FFF2-40B4-BE49-F238E27FC236}">
                <a16:creationId xmlns:a16="http://schemas.microsoft.com/office/drawing/2014/main" id="{A47C1450-B923-2581-7045-3525DE884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3157" y="2589730"/>
            <a:ext cx="365760" cy="365760"/>
          </a:xfrm>
          <a:prstGeom prst="rect">
            <a:avLst/>
          </a:prstGeom>
        </p:spPr>
      </p:pic>
      <p:sp>
        <p:nvSpPr>
          <p:cNvPr id="18" name="Text 11">
            <a:extLst>
              <a:ext uri="{FF2B5EF4-FFF2-40B4-BE49-F238E27FC236}">
                <a16:creationId xmlns:a16="http://schemas.microsoft.com/office/drawing/2014/main" id="{7C0ECCDA-51C4-5DB8-E9D2-85A1D3924DF9}"/>
              </a:ext>
            </a:extLst>
          </p:cNvPr>
          <p:cNvSpPr/>
          <p:nvPr/>
        </p:nvSpPr>
        <p:spPr>
          <a:xfrm>
            <a:off x="8050237" y="2997776"/>
            <a:ext cx="1371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</a:t>
            </a:r>
            <a:endParaRPr lang="en-US" sz="900" dirty="0"/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A6A2EF4A-1380-5B2E-1AF0-5AC693190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5397" y="2584897"/>
            <a:ext cx="365760" cy="365760"/>
          </a:xfrm>
          <a:prstGeom prst="rect">
            <a:avLst/>
          </a:prstGeom>
        </p:spPr>
      </p:pic>
      <p:pic>
        <p:nvPicPr>
          <p:cNvPr id="20" name="Image 1" descr="preencoded.png">
            <a:extLst>
              <a:ext uri="{FF2B5EF4-FFF2-40B4-BE49-F238E27FC236}">
                <a16:creationId xmlns:a16="http://schemas.microsoft.com/office/drawing/2014/main" id="{E8FCD918-CE8F-6337-17FB-1838B8A7E0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9594" y="2589154"/>
            <a:ext cx="365760" cy="365760"/>
          </a:xfrm>
          <a:prstGeom prst="rect">
            <a:avLst/>
          </a:prstGeom>
        </p:spPr>
      </p:pic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CE3D2244-E0C2-5E29-1D30-00CC71201F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61517" y="2585062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6756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C894A-997D-1A8D-8AD9-81C93B3F9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1212C5-155B-4D5A-3A0F-27E6555D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rial" pitchFamily="34" charset="-122"/>
                <a:cs typeface="Arial" pitchFamily="34" charset="-120"/>
              </a:rPr>
              <a:t>VS Code </a:t>
            </a:r>
            <a:r>
              <a:rPr lang="hi-IN" dirty="0"/>
              <a:t>क्या है</a:t>
            </a:r>
            <a:endParaRPr lang="en-IN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9452AD72-0619-4933-9C49-692F58C8D626}"/>
              </a:ext>
            </a:extLst>
          </p:cNvPr>
          <p:cNvSpPr/>
          <p:nvPr/>
        </p:nvSpPr>
        <p:spPr>
          <a:xfrm>
            <a:off x="274320" y="457200"/>
            <a:ext cx="49377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210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DEDE38F3-26FA-306B-C6EB-DCD3792308EB}"/>
              </a:ext>
            </a:extLst>
          </p:cNvPr>
          <p:cNvSpPr/>
          <p:nvPr/>
        </p:nvSpPr>
        <p:spPr>
          <a:xfrm>
            <a:off x="1289669" y="1941341"/>
            <a:ext cx="4937760" cy="80185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chemeClr val="accent1"/>
                </a:solidFill>
                <a:ea typeface="Arial" pitchFamily="34" charset="-122"/>
                <a:cs typeface="Arial" pitchFamily="34" charset="-120"/>
              </a:rPr>
              <a:t>What is VS Code?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CC75A0-7312-9266-A5A1-26DB7F19055F}"/>
              </a:ext>
            </a:extLst>
          </p:cNvPr>
          <p:cNvSpPr txBox="1"/>
          <p:nvPr/>
        </p:nvSpPr>
        <p:spPr>
          <a:xfrm>
            <a:off x="1289669" y="2743200"/>
            <a:ext cx="56035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VS Code, or Visual Studio Code, is a free and powerful source-code editor developed by Microsoft for Windows, macOS, and Linux. </a:t>
            </a:r>
            <a:endParaRPr lang="en-IN" dirty="0"/>
          </a:p>
        </p:txBody>
      </p:sp>
      <p:pic>
        <p:nvPicPr>
          <p:cNvPr id="4" name="Picture 3" descr="A blue logo with a black background&#10;&#10;AI-generated content may be incorrect.">
            <a:extLst>
              <a:ext uri="{FF2B5EF4-FFF2-40B4-BE49-F238E27FC236}">
                <a16:creationId xmlns:a16="http://schemas.microsoft.com/office/drawing/2014/main" id="{76014B75-3FD0-96D8-65D7-491795EDA0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632" y="1769823"/>
            <a:ext cx="3358699" cy="33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4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C0E87-8A63-4830-8AB2-26A55CCF8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98F2CA-22F1-B2F9-A6D6-E92D6FF68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Up copilot in VS Code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129B82-295D-7EF5-494B-32D10A6D1A81}"/>
              </a:ext>
            </a:extLst>
          </p:cNvPr>
          <p:cNvGrpSpPr/>
          <p:nvPr/>
        </p:nvGrpSpPr>
        <p:grpSpPr>
          <a:xfrm>
            <a:off x="2773189" y="2607180"/>
            <a:ext cx="6309360" cy="1810660"/>
            <a:chOff x="3112477" y="2449136"/>
            <a:chExt cx="6309360" cy="1810660"/>
          </a:xfrm>
        </p:grpSpPr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5A8B6800-3BFD-0E07-7003-0B707B1BFB09}"/>
                </a:ext>
              </a:extLst>
            </p:cNvPr>
            <p:cNvSpPr/>
            <p:nvPr/>
          </p:nvSpPr>
          <p:spPr>
            <a:xfrm>
              <a:off x="3112477" y="2449136"/>
              <a:ext cx="1371600" cy="914400"/>
            </a:xfrm>
            <a:prstGeom prst="roundRect">
              <a:avLst>
                <a:gd name="adj" fmla="val 8000"/>
              </a:avLst>
            </a:prstGeom>
            <a:solidFill>
              <a:schemeClr val="accent2"/>
            </a:solidFill>
            <a:ln w="12700">
              <a:solidFill>
                <a:srgbClr val="97B1DF"/>
              </a:solidFill>
              <a:prstDash val="solid"/>
            </a:ln>
          </p:spPr>
          <p:txBody>
            <a:bodyPr/>
            <a:lstStyle/>
            <a:p>
              <a:endParaRPr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5E6EE55-5A5C-B804-8987-4B9390C54A0D}"/>
                </a:ext>
              </a:extLst>
            </p:cNvPr>
            <p:cNvGrpSpPr/>
            <p:nvPr/>
          </p:nvGrpSpPr>
          <p:grpSpPr>
            <a:xfrm>
              <a:off x="4529797" y="2449136"/>
              <a:ext cx="4892040" cy="1810660"/>
              <a:chOff x="4529797" y="2449136"/>
              <a:chExt cx="4892040" cy="1810660"/>
            </a:xfrm>
          </p:grpSpPr>
          <p:sp>
            <p:nvSpPr>
              <p:cNvPr id="12" name="Shape 7">
                <a:extLst>
                  <a:ext uri="{FF2B5EF4-FFF2-40B4-BE49-F238E27FC236}">
                    <a16:creationId xmlns:a16="http://schemas.microsoft.com/office/drawing/2014/main" id="{06D54025-919B-203F-E3D0-06C26B6073C8}"/>
                  </a:ext>
                </a:extLst>
              </p:cNvPr>
              <p:cNvSpPr/>
              <p:nvPr/>
            </p:nvSpPr>
            <p:spPr>
              <a:xfrm>
                <a:off x="6404317" y="2449136"/>
                <a:ext cx="1371600" cy="914400"/>
              </a:xfrm>
              <a:prstGeom prst="roundRect">
                <a:avLst>
                  <a:gd name="adj" fmla="val 8000"/>
                </a:avLst>
              </a:prstGeom>
              <a:solidFill>
                <a:schemeClr val="accent2"/>
              </a:solidFill>
              <a:ln w="12700">
                <a:solidFill>
                  <a:srgbClr val="97B1DF"/>
                </a:solidFill>
                <a:prstDash val="solid"/>
              </a:ln>
            </p:spPr>
            <p:txBody>
              <a:bodyPr/>
              <a:lstStyle/>
              <a:p>
                <a:endParaRPr dirty="0"/>
              </a:p>
            </p:txBody>
          </p:sp>
          <p:sp>
            <p:nvSpPr>
              <p:cNvPr id="8" name="Shape 3">
                <a:extLst>
                  <a:ext uri="{FF2B5EF4-FFF2-40B4-BE49-F238E27FC236}">
                    <a16:creationId xmlns:a16="http://schemas.microsoft.com/office/drawing/2014/main" id="{9EB45114-857A-20DC-8076-92A129EF895A}"/>
                  </a:ext>
                </a:extLst>
              </p:cNvPr>
              <p:cNvSpPr/>
              <p:nvPr/>
            </p:nvSpPr>
            <p:spPr>
              <a:xfrm>
                <a:off x="4529797" y="2769176"/>
                <a:ext cx="182880" cy="274320"/>
              </a:xfrm>
              <a:prstGeom prst="rightArrow">
                <a:avLst/>
              </a:prstGeom>
              <a:solidFill>
                <a:schemeClr val="accent1"/>
              </a:solidFill>
              <a:ln w="12700">
                <a:solidFill>
                  <a:srgbClr val="97B1DF"/>
                </a:solidFill>
                <a:prstDash val="solid"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9" name="Shape 4">
                <a:extLst>
                  <a:ext uri="{FF2B5EF4-FFF2-40B4-BE49-F238E27FC236}">
                    <a16:creationId xmlns:a16="http://schemas.microsoft.com/office/drawing/2014/main" id="{FE5427C4-8E76-1845-409F-0FA584DE14BF}"/>
                  </a:ext>
                </a:extLst>
              </p:cNvPr>
              <p:cNvSpPr/>
              <p:nvPr/>
            </p:nvSpPr>
            <p:spPr>
              <a:xfrm>
                <a:off x="4758397" y="2449136"/>
                <a:ext cx="1371600" cy="914400"/>
              </a:xfrm>
              <a:prstGeom prst="roundRect">
                <a:avLst>
                  <a:gd name="adj" fmla="val 8000"/>
                </a:avLst>
              </a:prstGeom>
              <a:solidFill>
                <a:schemeClr val="accent2"/>
              </a:solidFill>
              <a:ln w="12700">
                <a:solidFill>
                  <a:srgbClr val="97B1DF"/>
                </a:solidFill>
                <a:prstDash val="solid"/>
              </a:ln>
            </p:spPr>
            <p:txBody>
              <a:bodyPr/>
              <a:lstStyle/>
              <a:p>
                <a:endParaRPr dirty="0"/>
              </a:p>
            </p:txBody>
          </p:sp>
          <p:sp>
            <p:nvSpPr>
              <p:cNvPr id="11" name="Shape 6">
                <a:extLst>
                  <a:ext uri="{FF2B5EF4-FFF2-40B4-BE49-F238E27FC236}">
                    <a16:creationId xmlns:a16="http://schemas.microsoft.com/office/drawing/2014/main" id="{EFFD2657-C4E0-F1C9-E883-496FD5AAC2BB}"/>
                  </a:ext>
                </a:extLst>
              </p:cNvPr>
              <p:cNvSpPr/>
              <p:nvPr/>
            </p:nvSpPr>
            <p:spPr>
              <a:xfrm>
                <a:off x="6175717" y="2769176"/>
                <a:ext cx="182880" cy="274320"/>
              </a:xfrm>
              <a:prstGeom prst="rightArrow">
                <a:avLst/>
              </a:prstGeom>
              <a:solidFill>
                <a:schemeClr val="accent1"/>
              </a:solidFill>
              <a:ln w="12700">
                <a:solidFill>
                  <a:srgbClr val="97B1DF"/>
                </a:solidFill>
                <a:prstDash val="solid"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4" name="Text 8">
                <a:extLst>
                  <a:ext uri="{FF2B5EF4-FFF2-40B4-BE49-F238E27FC236}">
                    <a16:creationId xmlns:a16="http://schemas.microsoft.com/office/drawing/2014/main" id="{7028A8A8-4341-BDC8-84EC-F39CD81AACEA}"/>
                  </a:ext>
                </a:extLst>
              </p:cNvPr>
              <p:cNvSpPr/>
              <p:nvPr/>
            </p:nvSpPr>
            <p:spPr>
              <a:xfrm>
                <a:off x="6381457" y="3445422"/>
                <a:ext cx="1417320" cy="814374"/>
              </a:xfrm>
              <a:prstGeom prst="rect">
                <a:avLst/>
              </a:prstGeom>
              <a:noFill/>
              <a:ln/>
            </p:spPr>
            <p:txBody>
              <a:bodyPr wrap="square" rtlCol="0" anchor="ctr"/>
              <a:lstStyle/>
              <a:p>
                <a:pPr marL="0" indent="0" algn="ctr">
                  <a:buNone/>
                </a:pPr>
                <a:r>
                  <a:rPr lang="en-US" sz="1200" dirty="0"/>
                  <a:t>Install </a:t>
                </a:r>
                <a:r>
                  <a:rPr lang="en-US" sz="1200" dirty="0" err="1"/>
                  <a:t>Github</a:t>
                </a:r>
                <a:r>
                  <a:rPr lang="en-US" sz="1200" dirty="0"/>
                  <a:t> Copilot Extension</a:t>
                </a:r>
              </a:p>
            </p:txBody>
          </p:sp>
          <p:sp>
            <p:nvSpPr>
              <p:cNvPr id="15" name="Shape 9">
                <a:extLst>
                  <a:ext uri="{FF2B5EF4-FFF2-40B4-BE49-F238E27FC236}">
                    <a16:creationId xmlns:a16="http://schemas.microsoft.com/office/drawing/2014/main" id="{5ACC7CB5-845C-9CB5-E3A2-8AB58AF74AC1}"/>
                  </a:ext>
                </a:extLst>
              </p:cNvPr>
              <p:cNvSpPr/>
              <p:nvPr/>
            </p:nvSpPr>
            <p:spPr>
              <a:xfrm>
                <a:off x="7821637" y="2769176"/>
                <a:ext cx="182880" cy="274320"/>
              </a:xfrm>
              <a:prstGeom prst="rightArrow">
                <a:avLst/>
              </a:prstGeom>
              <a:solidFill>
                <a:schemeClr val="accent1"/>
              </a:solidFill>
              <a:ln w="12700">
                <a:solidFill>
                  <a:srgbClr val="97B1DF"/>
                </a:solidFill>
                <a:prstDash val="solid"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6" name="Shape 10">
                <a:extLst>
                  <a:ext uri="{FF2B5EF4-FFF2-40B4-BE49-F238E27FC236}">
                    <a16:creationId xmlns:a16="http://schemas.microsoft.com/office/drawing/2014/main" id="{4CCA8005-874E-695B-4FB3-B8B0EE4CBD4D}"/>
                  </a:ext>
                </a:extLst>
              </p:cNvPr>
              <p:cNvSpPr/>
              <p:nvPr/>
            </p:nvSpPr>
            <p:spPr>
              <a:xfrm>
                <a:off x="8050237" y="2449136"/>
                <a:ext cx="1371600" cy="914400"/>
              </a:xfrm>
              <a:prstGeom prst="roundRect">
                <a:avLst>
                  <a:gd name="adj" fmla="val 8000"/>
                </a:avLst>
              </a:prstGeom>
              <a:solidFill>
                <a:schemeClr val="accent2"/>
              </a:solidFill>
              <a:ln w="12700">
                <a:solidFill>
                  <a:srgbClr val="97B1DF"/>
                </a:solidFill>
                <a:prstDash val="solid"/>
              </a:ln>
            </p:spPr>
            <p:txBody>
              <a:bodyPr/>
              <a:lstStyle/>
              <a:p>
                <a:endParaRPr dirty="0"/>
              </a:p>
            </p:txBody>
          </p:sp>
          <p:sp>
            <p:nvSpPr>
              <p:cNvPr id="18" name="Text 11">
                <a:extLst>
                  <a:ext uri="{FF2B5EF4-FFF2-40B4-BE49-F238E27FC236}">
                    <a16:creationId xmlns:a16="http://schemas.microsoft.com/office/drawing/2014/main" id="{F55DB91C-A0D8-5EA0-1F87-F9CC24186FBB}"/>
                  </a:ext>
                </a:extLst>
              </p:cNvPr>
              <p:cNvSpPr/>
              <p:nvPr/>
            </p:nvSpPr>
            <p:spPr>
              <a:xfrm>
                <a:off x="8050237" y="3494464"/>
                <a:ext cx="1371600" cy="716291"/>
              </a:xfrm>
              <a:prstGeom prst="rect">
                <a:avLst/>
              </a:prstGeom>
              <a:noFill/>
              <a:ln/>
            </p:spPr>
            <p:txBody>
              <a:bodyPr wrap="square" rtlCol="0" anchor="ctr"/>
              <a:lstStyle/>
              <a:p>
                <a:pPr marL="0" indent="0" algn="ctr">
                  <a:buNone/>
                </a:pPr>
                <a:r>
                  <a:rPr lang="en-US" sz="1200" dirty="0">
                    <a:solidFill>
                      <a:srgbClr val="030A18"/>
                    </a:solidFill>
                    <a:ea typeface="Arial" pitchFamily="34" charset="-122"/>
                    <a:cs typeface="Arial" pitchFamily="34" charset="-120"/>
                  </a:rPr>
                  <a:t>Start Writing Code</a:t>
                </a:r>
                <a:endParaRPr lang="en-US" sz="1200" dirty="0"/>
              </a:p>
            </p:txBody>
          </p:sp>
          <p:sp>
            <p:nvSpPr>
              <p:cNvPr id="13" name="Text 8">
                <a:extLst>
                  <a:ext uri="{FF2B5EF4-FFF2-40B4-BE49-F238E27FC236}">
                    <a16:creationId xmlns:a16="http://schemas.microsoft.com/office/drawing/2014/main" id="{C073CE4F-4369-8E74-4284-1CAAB7A6B7A7}"/>
                  </a:ext>
                </a:extLst>
              </p:cNvPr>
              <p:cNvSpPr/>
              <p:nvPr/>
            </p:nvSpPr>
            <p:spPr>
              <a:xfrm>
                <a:off x="4712677" y="3445422"/>
                <a:ext cx="1417320" cy="814374"/>
              </a:xfrm>
              <a:prstGeom prst="rect">
                <a:avLst/>
              </a:prstGeom>
              <a:noFill/>
              <a:ln/>
            </p:spPr>
            <p:txBody>
              <a:bodyPr wrap="square" rtlCol="0" anchor="ctr"/>
              <a:lstStyle/>
              <a:p>
                <a:pPr marL="0" indent="0" algn="ctr">
                  <a:buNone/>
                </a:pPr>
                <a:r>
                  <a:rPr lang="en-US" sz="1200" dirty="0"/>
                  <a:t>Setup VS Code</a:t>
                </a:r>
              </a:p>
            </p:txBody>
          </p:sp>
        </p:grpSp>
        <p:sp>
          <p:nvSpPr>
            <p:cNvPr id="24" name="Text 8">
              <a:extLst>
                <a:ext uri="{FF2B5EF4-FFF2-40B4-BE49-F238E27FC236}">
                  <a16:creationId xmlns:a16="http://schemas.microsoft.com/office/drawing/2014/main" id="{0391A48F-51DA-2989-E4A2-03DE1C3D8E0E}"/>
                </a:ext>
              </a:extLst>
            </p:cNvPr>
            <p:cNvSpPr/>
            <p:nvPr/>
          </p:nvSpPr>
          <p:spPr>
            <a:xfrm>
              <a:off x="3112477" y="3429000"/>
              <a:ext cx="1417320" cy="814374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 algn="ctr">
                <a:buNone/>
              </a:pPr>
              <a:r>
                <a:rPr lang="en-US" sz="1200" dirty="0"/>
                <a:t>Download Vs code</a:t>
              </a:r>
            </a:p>
          </p:txBody>
        </p:sp>
      </p:grpSp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AE5A0A68-23B5-E619-8E70-F64ECE309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0582" y="2775380"/>
            <a:ext cx="666640" cy="666640"/>
          </a:xfrm>
          <a:prstGeom prst="rect">
            <a:avLst/>
          </a:prstGeom>
        </p:spPr>
      </p:pic>
      <p:pic>
        <p:nvPicPr>
          <p:cNvPr id="22" name="Picture 21" descr="A white mask with sunglasses&#10;&#10;AI-generated content may be incorrect.">
            <a:extLst>
              <a:ext uri="{FF2B5EF4-FFF2-40B4-BE49-F238E27FC236}">
                <a16:creationId xmlns:a16="http://schemas.microsoft.com/office/drawing/2014/main" id="{5921000C-E7D8-4611-E48D-F31A0169D4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483" y="2811371"/>
            <a:ext cx="504691" cy="504691"/>
          </a:xfrm>
          <a:prstGeom prst="rect">
            <a:avLst/>
          </a:prstGeom>
        </p:spPr>
      </p:pic>
      <p:pic>
        <p:nvPicPr>
          <p:cNvPr id="28" name="Graphic 27" descr="Download with solid fill">
            <a:extLst>
              <a:ext uri="{FF2B5EF4-FFF2-40B4-BE49-F238E27FC236}">
                <a16:creationId xmlns:a16="http://schemas.microsoft.com/office/drawing/2014/main" id="{19247FE8-2CC2-4016-A082-81E366EB13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4414" y="2844964"/>
            <a:ext cx="488502" cy="488502"/>
          </a:xfrm>
          <a:prstGeom prst="rect">
            <a:avLst/>
          </a:prstGeom>
        </p:spPr>
      </p:pic>
      <p:pic>
        <p:nvPicPr>
          <p:cNvPr id="30" name="Graphic 29" descr="Programmer male with solid fill">
            <a:extLst>
              <a:ext uri="{FF2B5EF4-FFF2-40B4-BE49-F238E27FC236}">
                <a16:creationId xmlns:a16="http://schemas.microsoft.com/office/drawing/2014/main" id="{D00D97C5-DAF3-B7FE-F2F0-9C1E8B3F3B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94722" y="2828445"/>
            <a:ext cx="516965" cy="51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0174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25075-A212-58BC-44DC-34F4962FE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F379BE-D293-9730-AB84-EA5963C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rial" pitchFamily="34" charset="-122"/>
                <a:cs typeface="Arial" pitchFamily="34" charset="-120"/>
              </a:rPr>
              <a:t>VS Code </a:t>
            </a:r>
            <a:r>
              <a:rPr lang="hi-IN" dirty="0"/>
              <a:t>मे</a:t>
            </a:r>
            <a:r>
              <a:rPr lang="en-IN" dirty="0"/>
              <a:t> </a:t>
            </a:r>
            <a:r>
              <a:rPr lang="en-US" b="1" dirty="0">
                <a:ea typeface="Arial" pitchFamily="34" charset="-122"/>
                <a:cs typeface="Arial" pitchFamily="34" charset="-120"/>
              </a:rPr>
              <a:t>Copilot</a:t>
            </a:r>
            <a:endParaRPr lang="en-IN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D1D9D2E1-7429-5177-A455-5170C2AAE502}"/>
              </a:ext>
            </a:extLst>
          </p:cNvPr>
          <p:cNvSpPr/>
          <p:nvPr/>
        </p:nvSpPr>
        <p:spPr>
          <a:xfrm>
            <a:off x="274320" y="457200"/>
            <a:ext cx="49377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210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ACDFA7C5-E6C1-5446-2ECA-8D751BDD868D}"/>
              </a:ext>
            </a:extLst>
          </p:cNvPr>
          <p:cNvSpPr/>
          <p:nvPr/>
        </p:nvSpPr>
        <p:spPr>
          <a:xfrm>
            <a:off x="1289669" y="2157604"/>
            <a:ext cx="3728645" cy="80185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chemeClr val="accent1"/>
                </a:solidFill>
                <a:ea typeface="Arial" pitchFamily="34" charset="-122"/>
                <a:cs typeface="Arial" pitchFamily="34" charset="-120"/>
              </a:rPr>
              <a:t>Copilot in VS Code Will help you in: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D40F87-4691-2E37-06DD-7F2096D95F19}"/>
              </a:ext>
            </a:extLst>
          </p:cNvPr>
          <p:cNvSpPr txBox="1"/>
          <p:nvPr/>
        </p:nvSpPr>
        <p:spPr>
          <a:xfrm>
            <a:off x="1289669" y="3222172"/>
            <a:ext cx="29775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Inline Code Suggestion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Completion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Vibe 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Agentic code Generation</a:t>
            </a:r>
            <a:endParaRPr lang="en-IN" dirty="0"/>
          </a:p>
        </p:txBody>
      </p:sp>
      <p:pic>
        <p:nvPicPr>
          <p:cNvPr id="3" name="Picture 2" descr="A cartoon character with goggles&#10;&#10;AI-generated content may be incorrect.">
            <a:extLst>
              <a:ext uri="{FF2B5EF4-FFF2-40B4-BE49-F238E27FC236}">
                <a16:creationId xmlns:a16="http://schemas.microsoft.com/office/drawing/2014/main" id="{3E60715D-B43D-FDAC-20EC-278E35E7CF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386" y="2157604"/>
            <a:ext cx="4068461" cy="2542788"/>
          </a:xfrm>
          <a:prstGeom prst="rect">
            <a:avLst/>
          </a:prstGeom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3B81A891-5DF6-2F5B-C79F-3AB7007A1D48}"/>
              </a:ext>
            </a:extLst>
          </p:cNvPr>
          <p:cNvSpPr/>
          <p:nvPr/>
        </p:nvSpPr>
        <p:spPr>
          <a:xfrm>
            <a:off x="7532914" y="2302447"/>
            <a:ext cx="2155559" cy="2213280"/>
          </a:xfrm>
          <a:prstGeom prst="mathPlus">
            <a:avLst/>
          </a:prstGeom>
          <a:solidFill>
            <a:srgbClr val="0073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 descr="A blue logo with a black background&#10;&#10;AI-generated content may be incorrect.">
            <a:extLst>
              <a:ext uri="{FF2B5EF4-FFF2-40B4-BE49-F238E27FC236}">
                <a16:creationId xmlns:a16="http://schemas.microsoft.com/office/drawing/2014/main" id="{B5A12F7E-E253-F618-720F-492E95A40F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506" y="2302447"/>
            <a:ext cx="2253103" cy="225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9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A5A2F-ECF9-4381-37BC-E88FF5DF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3E0D847-642E-6D51-0EE1-0522D93D7C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7B582EB-DDC7-BC6B-106A-6F0C51F71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541716"/>
            <a:ext cx="6172200" cy="3765042"/>
          </a:xfrm>
          <a:prstGeom prst="rect">
            <a:avLst/>
          </a:prstGeom>
          <a:noFill/>
        </p:spPr>
      </p:pic>
      <p:sp>
        <p:nvSpPr>
          <p:cNvPr id="15" name="Shape 0">
            <a:extLst>
              <a:ext uri="{FF2B5EF4-FFF2-40B4-BE49-F238E27FC236}">
                <a16:creationId xmlns:a16="http://schemas.microsoft.com/office/drawing/2014/main" id="{495C3881-CFF2-31FE-C4E4-696C3665535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solidFill>
              <a:srgbClr val="000000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399F97-02D4-8AB4-6ECB-217AED2A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080555" cy="25379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  <a:cs typeface="Arial" pitchFamily="34" charset="-120"/>
              </a:rPr>
              <a:t>Contextual AI Assistance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932CBE-768E-F477-A8E6-ACFE6CE53FB1}"/>
              </a:ext>
            </a:extLst>
          </p:cNvPr>
          <p:cNvSpPr txBox="1"/>
          <p:nvPr/>
        </p:nvSpPr>
        <p:spPr>
          <a:xfrm>
            <a:off x="839788" y="3331028"/>
            <a:ext cx="3932237" cy="2537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Code Predictions  &amp; Completion</a:t>
            </a:r>
          </a:p>
        </p:txBody>
      </p:sp>
    </p:spTree>
    <p:extLst>
      <p:ext uri="{BB962C8B-B14F-4D97-AF65-F5344CB8AC3E}">
        <p14:creationId xmlns:p14="http://schemas.microsoft.com/office/powerpoint/2010/main" val="374693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7B17B-6065-6FC6-F134-3C378FEAC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DE0F94-23A1-C12B-7EA3-C71357D7C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Copilot Inline Code Suggestions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4F057A-C844-6193-4C53-B98D87D26656}"/>
              </a:ext>
            </a:extLst>
          </p:cNvPr>
          <p:cNvSpPr txBox="1"/>
          <p:nvPr/>
        </p:nvSpPr>
        <p:spPr>
          <a:xfrm>
            <a:off x="985157" y="1769239"/>
            <a:ext cx="40549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</a:rPr>
              <a:t>inline suggestions appear as ghost text while you type and offer completions.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F9D0255-D995-42D5-3D86-77D4D1962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30"/>
          <a:stretch>
            <a:fillRect/>
          </a:stretch>
        </p:blipFill>
        <p:spPr>
          <a:xfrm>
            <a:off x="5442035" y="1769239"/>
            <a:ext cx="6106884" cy="22040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E41024-F2CF-2E56-C0B8-8A097199D170}"/>
              </a:ext>
            </a:extLst>
          </p:cNvPr>
          <p:cNvSpPr txBox="1"/>
          <p:nvPr/>
        </p:nvSpPr>
        <p:spPr>
          <a:xfrm>
            <a:off x="1590798" y="5023381"/>
            <a:ext cx="94869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0000"/>
                </a:solidFill>
              </a:rPr>
              <a:t>
</a:t>
            </a:r>
            <a:r>
              <a:rPr lang="en-US" sz="2000" i="1" dirty="0">
                <a:solidFill>
                  <a:schemeClr val="accent1"/>
                </a:solidFill>
              </a:rPr>
              <a:t>Tip: </a:t>
            </a:r>
            <a:r>
              <a:rPr lang="en-US" sz="2000" i="1" dirty="0">
                <a:solidFill>
                  <a:srgbClr val="333333"/>
                </a:solidFill>
              </a:rPr>
              <a:t>you can partially accept a suggestion then edit the remainder to fit your style.</a:t>
            </a:r>
            <a:r>
              <a:rPr lang="en-US" sz="2000" i="1" dirty="0">
                <a:solidFill>
                  <a:srgbClr val="000000"/>
                </a:solidFill>
              </a:rPr>
              <a:t>
</a:t>
            </a:r>
            <a:r>
              <a:rPr lang="en-US" sz="2000" i="1" dirty="0">
                <a:solidFill>
                  <a:srgbClr val="333333"/>
                </a:solidFill>
              </a:rPr>
              <a:t>Balance Copilot suggestions with your own coding intent and conventions.</a:t>
            </a:r>
            <a:endParaRPr lang="en-US" sz="2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C1BCB-DC01-69E7-88C3-25D4147620DE}"/>
              </a:ext>
            </a:extLst>
          </p:cNvPr>
          <p:cNvSpPr txBox="1"/>
          <p:nvPr/>
        </p:nvSpPr>
        <p:spPr>
          <a:xfrm>
            <a:off x="5594435" y="4175168"/>
            <a:ext cx="6106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</a:rPr>
              <a:t>Accept suggestions with Tab; cycle through alternatives with Alt+[ or Alt+]; dismiss with Esc.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906B22-C9B2-CE32-1611-69EA264C73BA}"/>
              </a:ext>
            </a:extLst>
          </p:cNvPr>
          <p:cNvSpPr txBox="1"/>
          <p:nvPr/>
        </p:nvSpPr>
        <p:spPr>
          <a:xfrm>
            <a:off x="985157" y="3090150"/>
            <a:ext cx="4054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Example: type "for (let </a:t>
            </a:r>
            <a:r>
              <a:rPr lang="en-US" sz="1800" b="1" dirty="0" err="1">
                <a:solidFill>
                  <a:schemeClr val="accent1"/>
                </a:solidFill>
              </a:rPr>
              <a:t>i</a:t>
            </a:r>
            <a:r>
              <a:rPr lang="en-US" sz="1800" b="1" dirty="0">
                <a:solidFill>
                  <a:schemeClr val="accent1"/>
                </a:solidFill>
              </a:rPr>
              <a:t>=0; </a:t>
            </a:r>
            <a:r>
              <a:rPr lang="en-US" sz="1800" b="1" dirty="0" err="1">
                <a:solidFill>
                  <a:schemeClr val="accent1"/>
                </a:solidFill>
              </a:rPr>
              <a:t>i</a:t>
            </a:r>
            <a:r>
              <a:rPr lang="en-US" sz="1800" b="1" dirty="0">
                <a:solidFill>
                  <a:schemeClr val="accent1"/>
                </a:solidFill>
              </a:rPr>
              <a:t>&lt;" and watch Copilot propose loop templates.</a:t>
            </a:r>
          </a:p>
        </p:txBody>
      </p:sp>
    </p:spTree>
    <p:extLst>
      <p:ext uri="{BB962C8B-B14F-4D97-AF65-F5344CB8AC3E}">
        <p14:creationId xmlns:p14="http://schemas.microsoft.com/office/powerpoint/2010/main" val="40550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ppt/theme/theme3.xml><?xml version="1.0" encoding="utf-8"?>
<a:theme xmlns:a="http://schemas.openxmlformats.org/drawingml/2006/main" name="1_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5">
    <wetp:webextensionref xmlns:r="http://schemas.openxmlformats.org/officeDocument/2006/relationships" r:id="rId1"/>
  </wetp:taskpane>
  <wetp:taskpane dockstate="right" visibility="0" width="525" row="6">
    <wetp:webextensionref xmlns:r="http://schemas.openxmlformats.org/officeDocument/2006/relationships" r:id="rId2"/>
  </wetp:taskpane>
  <wetp:taskpane dockstate="right" visibility="0" width="525" row="7">
    <wetp:webextensionref xmlns:r="http://schemas.openxmlformats.org/officeDocument/2006/relationships" r:id="rId3"/>
  </wetp:taskpane>
  <wetp:taskpane dockstate="right" visibility="0" width="438" row="5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6F8B6824-63D6-4C33-A8C7-E97A9853C200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2430616F-A82C-41F5-91A3-83FF1C989820}">
  <we:reference id="wa104381063" version="1.0.0.1" store="en-US" storeType="OMEX"/>
  <we:alternateReferences>
    <we:reference id="WA104381063" version="1.0.0.1" store="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D0C051B2-672C-44FC-A123-85897C88ECA5}">
  <we:reference id="wa104381411" version="1.0.0.0" store="en-US" storeType="OMEX"/>
  <we:alternateReferences>
    <we:reference id="WA104381411" version="1.0.0.0" store="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9B93A8A1-11B8-4062-8E8A-2747653D15A7}">
  <we:reference id="wa104380907" version="3.0.0.1" store="en-US" storeType="OMEX"/>
  <we:alternateReferences>
    <we:reference id="wa104380907" version="3.0.0.1" store="wa10438090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46945</TotalTime>
  <Words>1429</Words>
  <Application>Microsoft Office PowerPoint</Application>
  <PresentationFormat>Widescreen</PresentationFormat>
  <Paragraphs>158</Paragraphs>
  <Slides>25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Calibri</vt:lpstr>
      <vt:lpstr>Arial</vt:lpstr>
      <vt:lpstr>Aptos</vt:lpstr>
      <vt:lpstr>Calibri Light</vt:lpstr>
      <vt:lpstr>Century Gothic</vt:lpstr>
      <vt:lpstr>Template</vt:lpstr>
      <vt:lpstr>Custom Design</vt:lpstr>
      <vt:lpstr>1_Template</vt:lpstr>
      <vt:lpstr>PowerPoint Presentation</vt:lpstr>
      <vt:lpstr>GitHub Copilot क्या है</vt:lpstr>
      <vt:lpstr>Key Concepts Behind AI and Copilot</vt:lpstr>
      <vt:lpstr>Key Concepts Behind AI and Copilot</vt:lpstr>
      <vt:lpstr>VS Code क्या है</vt:lpstr>
      <vt:lpstr>Setting Up copilot in VS Code</vt:lpstr>
      <vt:lpstr>VS Code मे Copilot</vt:lpstr>
      <vt:lpstr>Contextual AI Assistance</vt:lpstr>
      <vt:lpstr>Copilot Inline Code Suggestions</vt:lpstr>
      <vt:lpstr>Prompts &amp; Hints: Ask Better</vt:lpstr>
      <vt:lpstr>Loops, Functions &amp; Classes Generation</vt:lpstr>
      <vt:lpstr>Multi‑Language Support</vt:lpstr>
      <vt:lpstr>GitHub Copilot Chat  </vt:lpstr>
      <vt:lpstr>Github Copilot Chat क्या है</vt:lpstr>
      <vt:lpstr>Agent क्या है</vt:lpstr>
      <vt:lpstr>Explain, Debug &amp; Improve Code with Copilot</vt:lpstr>
      <vt:lpstr>create step-by-step implementation plans</vt:lpstr>
      <vt:lpstr>Edit Mode </vt:lpstr>
      <vt:lpstr>Vibe Coding</vt:lpstr>
      <vt:lpstr>Vibe Coding क्या है</vt:lpstr>
      <vt:lpstr>Prompting</vt:lpstr>
      <vt:lpstr>Iterative Refinement</vt:lpstr>
      <vt:lpstr>Agentic Coding</vt:lpstr>
      <vt:lpstr>What is Agentic Coding?</vt:lpstr>
      <vt:lpstr>Vibe Coding Vs Agentic Coding.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pukhraj10@gmail.com</dc:creator>
  <cp:lastModifiedBy>mohd nadeem</cp:lastModifiedBy>
  <cp:revision>894</cp:revision>
  <dcterms:created xsi:type="dcterms:W3CDTF">2018-09-26T08:50:40Z</dcterms:created>
  <dcterms:modified xsi:type="dcterms:W3CDTF">2025-11-26T17:08:39Z</dcterms:modified>
</cp:coreProperties>
</file>